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0" r:id="rId4"/>
    <p:sldId id="272" r:id="rId5"/>
    <p:sldId id="278" r:id="rId6"/>
    <p:sldId id="277" r:id="rId7"/>
    <p:sldId id="262" r:id="rId8"/>
    <p:sldId id="263" r:id="rId9"/>
    <p:sldId id="267" r:id="rId10"/>
    <p:sldId id="275" r:id="rId11"/>
    <p:sldId id="264" r:id="rId12"/>
    <p:sldId id="279" r:id="rId13"/>
    <p:sldId id="271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721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266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152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496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5303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1248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6649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323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826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581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671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764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354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524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270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054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7F856-20EC-4025-88E2-A3DD939609CC}" type="datetimeFigureOut">
              <a:rPr lang="hr-HR" smtClean="0"/>
              <a:t>23.11.2021.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DD54A2-9865-4459-AB7F-2D7A2508A8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696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citaty-slavnych.sk/temy/tradic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33670" y="374469"/>
            <a:ext cx="9251153" cy="3884022"/>
          </a:xfrm>
        </p:spPr>
        <p:txBody>
          <a:bodyPr/>
          <a:lstStyle/>
          <a:p>
            <a:pPr algn="ctr"/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>DRŽAVNI STRUČNI SKUP ZA OBRAZOVNE DJELATNIKE OBRAZOVNIH USTANOVA </a:t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> NA JEZIKU I PISMU NACIONALNIH MANJINA, 21.V.2021.</a:t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2800" dirty="0" smtClean="0">
                <a:solidFill>
                  <a:schemeClr val="tx1"/>
                </a:solidFill>
              </a:rPr>
              <a:t> </a:t>
            </a: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 smtClean="0">
                <a:solidFill>
                  <a:schemeClr val="tx1"/>
                </a:solidFill>
              </a:rPr>
              <a:t>Radionice u nastavi slovačkog jezika i kulture</a:t>
            </a:r>
            <a:br>
              <a:rPr lang="hr-HR" sz="2800" dirty="0" smtClean="0">
                <a:solidFill>
                  <a:schemeClr val="tx1"/>
                </a:solidFill>
              </a:rPr>
            </a:br>
            <a:r>
              <a:rPr lang="hr-HR" sz="2800" dirty="0" smtClean="0">
                <a:solidFill>
                  <a:schemeClr val="tx1"/>
                </a:solidFill>
              </a:rPr>
              <a:t> vezane uz slovačke običaje</a:t>
            </a:r>
            <a:br>
              <a:rPr lang="hr-HR" sz="2800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>(SLOVAČKA NACIONALNA MANJINA)</a:t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/>
            </a:r>
            <a:br>
              <a:rPr lang="hr-HR" sz="1600" i="1" dirty="0" smtClean="0">
                <a:solidFill>
                  <a:schemeClr val="tx1"/>
                </a:solidFill>
              </a:rPr>
            </a:br>
            <a:r>
              <a:rPr lang="hr-HR" sz="1600" i="1" dirty="0" smtClean="0">
                <a:solidFill>
                  <a:schemeClr val="tx1"/>
                </a:solidFill>
              </a:rPr>
              <a:t>    </a:t>
            </a:r>
            <a:r>
              <a:rPr lang="hr-HR" sz="1400" b="1" dirty="0" smtClean="0">
                <a:solidFill>
                  <a:schemeClr val="tx1"/>
                </a:solidFill>
              </a:rPr>
              <a:t>Ana </a:t>
            </a:r>
            <a:r>
              <a:rPr lang="hr-HR" sz="1400" b="1" dirty="0" err="1">
                <a:solidFill>
                  <a:schemeClr val="tx1"/>
                </a:solidFill>
              </a:rPr>
              <a:t>Marošević</a:t>
            </a:r>
            <a:r>
              <a:rPr lang="hr-HR" sz="1400" dirty="0">
                <a:solidFill>
                  <a:schemeClr val="tx1"/>
                </a:solidFill>
              </a:rPr>
              <a:t>, prof. slovačkog jezika i književnosti,</a:t>
            </a:r>
            <a:br>
              <a:rPr lang="hr-HR" sz="1400" dirty="0">
                <a:solidFill>
                  <a:schemeClr val="tx1"/>
                </a:solidFill>
              </a:rPr>
            </a:br>
            <a:r>
              <a:rPr lang="hr-HR" sz="1400" dirty="0" smtClean="0">
                <a:solidFill>
                  <a:schemeClr val="tx1"/>
                </a:solidFill>
              </a:rPr>
              <a:t>    OŠ </a:t>
            </a:r>
            <a:r>
              <a:rPr lang="hr-HR" sz="1400" dirty="0">
                <a:solidFill>
                  <a:schemeClr val="tx1"/>
                </a:solidFill>
              </a:rPr>
              <a:t>kralja Tomislava, Našice i PŠ Markovac Našički</a:t>
            </a:r>
            <a:br>
              <a:rPr lang="hr-HR" sz="1400" dirty="0">
                <a:solidFill>
                  <a:schemeClr val="tx1"/>
                </a:solidFill>
              </a:rPr>
            </a:br>
            <a:r>
              <a:rPr lang="hr-HR" sz="1400" dirty="0" smtClean="0">
                <a:solidFill>
                  <a:schemeClr val="tx1"/>
                </a:solidFill>
              </a:rPr>
              <a:t>                                                                                                     </a:t>
            </a:r>
            <a:br>
              <a:rPr lang="hr-HR" sz="1400" dirty="0" smtClean="0">
                <a:solidFill>
                  <a:schemeClr val="tx1"/>
                </a:solidFill>
              </a:rPr>
            </a:br>
            <a:endParaRPr lang="hr-HR" sz="1400" dirty="0">
              <a:solidFill>
                <a:schemeClr val="tx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901" y="4611134"/>
            <a:ext cx="4428876" cy="1478944"/>
          </a:xfrm>
        </p:spPr>
        <p:txBody>
          <a:bodyPr>
            <a:normAutofit/>
          </a:bodyPr>
          <a:lstStyle/>
          <a:p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458" y="4192754"/>
            <a:ext cx="4263106" cy="2449019"/>
          </a:xfrm>
          <a:prstGeom prst="rect">
            <a:avLst/>
          </a:prstGeom>
        </p:spPr>
      </p:pic>
      <p:pic>
        <p:nvPicPr>
          <p:cNvPr id="7" name="Slika 6" descr="C:\Users\Korisnik\Pictures\REFERATSKE\nanovija škol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" y="4078398"/>
            <a:ext cx="5468982" cy="2583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hr-HR" dirty="0"/>
              <a:t> </a:t>
            </a:r>
            <a:r>
              <a:rPr lang="hr-HR" b="1" dirty="0"/>
              <a:t>Radionica </a:t>
            </a:r>
            <a:r>
              <a:rPr lang="hr-HR" b="1" dirty="0" err="1"/>
              <a:t>žičarstva</a:t>
            </a:r>
            <a:r>
              <a:rPr lang="hr-HR" b="1" dirty="0">
                <a:solidFill>
                  <a:srgbClr val="FF0000"/>
                </a:solidFill>
              </a:rPr>
              <a:t/>
            </a:r>
            <a:br>
              <a:rPr lang="hr-HR" b="1" dirty="0">
                <a:solidFill>
                  <a:srgbClr val="FF0000"/>
                </a:solidFill>
              </a:rPr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3123" y="1402080"/>
            <a:ext cx="10972800" cy="518160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hr-HR" sz="9600" dirty="0"/>
              <a:t>Učenik je naučio  da je </a:t>
            </a:r>
            <a:r>
              <a:rPr lang="hr-HR" sz="9600" b="1" dirty="0" err="1"/>
              <a:t>žičarstvo</a:t>
            </a:r>
            <a:r>
              <a:rPr lang="hr-HR" sz="9600" b="1" dirty="0"/>
              <a:t> </a:t>
            </a:r>
            <a:r>
              <a:rPr lang="hr-HR" sz="9600" b="1" i="1" dirty="0"/>
              <a:t>(</a:t>
            </a:r>
            <a:r>
              <a:rPr lang="hr-HR" sz="9600" b="1" i="1" dirty="0" err="1"/>
              <a:t>drotarstvo</a:t>
            </a:r>
            <a:r>
              <a:rPr lang="hr-HR" sz="9600" b="1" i="1" dirty="0"/>
              <a:t>):</a:t>
            </a:r>
          </a:p>
          <a:p>
            <a:pPr marL="0" lvl="0" indent="0">
              <a:buNone/>
            </a:pPr>
            <a:r>
              <a:rPr lang="hr-HR" sz="9600" i="1" dirty="0"/>
              <a:t>-   </a:t>
            </a:r>
            <a:r>
              <a:rPr lang="hr-HR" sz="9600" dirty="0"/>
              <a:t>karakterističan stari zanat slovačke kulture</a:t>
            </a:r>
            <a:endParaRPr lang="hr-HR" sz="9600" i="1" dirty="0"/>
          </a:p>
          <a:p>
            <a:pPr marL="0" lvl="0" indent="0">
              <a:buNone/>
            </a:pPr>
            <a:r>
              <a:rPr lang="hr-HR" sz="9600" dirty="0">
                <a:solidFill>
                  <a:schemeClr val="tx1"/>
                </a:solidFill>
              </a:rPr>
              <a:t>-   ru</a:t>
            </a:r>
            <a:r>
              <a:rPr lang="hr-HR" sz="9600" dirty="0"/>
              <a:t>čni rad koji izrađuje unikatne predmete.</a:t>
            </a:r>
          </a:p>
          <a:p>
            <a:pPr marL="0" lvl="0" indent="0">
              <a:buNone/>
            </a:pPr>
            <a:r>
              <a:rPr lang="hr-HR" sz="9600" dirty="0"/>
              <a:t>Saznao je: </a:t>
            </a:r>
          </a:p>
          <a:p>
            <a:pPr marL="0" lvl="0" indent="0">
              <a:buNone/>
            </a:pPr>
            <a:r>
              <a:rPr lang="hr-HR" sz="9600" dirty="0"/>
              <a:t>- kratku povijest </a:t>
            </a:r>
            <a:r>
              <a:rPr lang="hr-HR" sz="9600" dirty="0" err="1"/>
              <a:t>žičarstva</a:t>
            </a:r>
            <a:endParaRPr lang="hr-HR" sz="9600" dirty="0"/>
          </a:p>
          <a:p>
            <a:pPr marL="0" lvl="0" indent="0">
              <a:buNone/>
            </a:pPr>
            <a:r>
              <a:rPr lang="hr-HR" sz="9600" dirty="0"/>
              <a:t>- leksik vezan uz  tehniku izrade </a:t>
            </a:r>
            <a:r>
              <a:rPr lang="hr-HR" sz="9600" dirty="0" err="1"/>
              <a:t>žičarskih</a:t>
            </a:r>
            <a:r>
              <a:rPr lang="hr-HR" sz="9600" dirty="0"/>
              <a:t> predmeta.</a:t>
            </a:r>
          </a:p>
          <a:p>
            <a:pPr marL="0" lvl="0" indent="0">
              <a:buNone/>
            </a:pPr>
            <a:endParaRPr lang="hr-HR" sz="9600" dirty="0"/>
          </a:p>
          <a:p>
            <a:pPr marL="0" lvl="0" indent="0">
              <a:buNone/>
            </a:pPr>
            <a:r>
              <a:rPr lang="hr-HR" sz="8800" dirty="0"/>
              <a:t>Radionica je učeniku donijela osobno zadovoljstvo jer je kući odnio svoj unikatni rad napravljen od žice koji je mogao usporediti s radovima drugih učenika. </a:t>
            </a:r>
          </a:p>
          <a:p>
            <a:pPr marL="0" lvl="0" indent="0">
              <a:buNone/>
            </a:pPr>
            <a:r>
              <a:rPr lang="hr-HR" sz="8000" dirty="0"/>
              <a:t> To su bili zvončići, srca, anđelčići, zvjezdice,</a:t>
            </a:r>
          </a:p>
          <a:p>
            <a:pPr marL="0" lvl="0" indent="0">
              <a:buNone/>
            </a:pPr>
            <a:r>
              <a:rPr lang="hr-HR" sz="8000" dirty="0"/>
              <a:t> ribice (Božić), leptiri, cvjetići (Uskrs ili Majčin dan)…</a:t>
            </a:r>
          </a:p>
          <a:p>
            <a:pPr marL="0" lvl="0" indent="0">
              <a:buNone/>
            </a:pPr>
            <a:r>
              <a:rPr lang="hr-HR" sz="8800" dirty="0"/>
              <a:t>     </a:t>
            </a:r>
            <a:r>
              <a:rPr lang="hr-HR" sz="8800" dirty="0">
                <a:solidFill>
                  <a:schemeClr val="accent1">
                    <a:lumMod val="75000"/>
                  </a:schemeClr>
                </a:solidFill>
              </a:rPr>
              <a:t>Učenik će to moći koristiti za darivanje u </a:t>
            </a:r>
          </a:p>
          <a:p>
            <a:pPr marL="0" lvl="0" indent="0">
              <a:buNone/>
            </a:pPr>
            <a:r>
              <a:rPr lang="hr-HR" sz="8800" dirty="0">
                <a:solidFill>
                  <a:schemeClr val="accent1">
                    <a:lumMod val="75000"/>
                  </a:schemeClr>
                </a:solidFill>
              </a:rPr>
              <a:t>     raznim prigodama u svom daljnjem životu.</a:t>
            </a:r>
          </a:p>
          <a:p>
            <a:pPr marL="0" indent="0">
              <a:buNone/>
            </a:pPr>
            <a:r>
              <a:rPr lang="hr-HR" sz="7400" dirty="0"/>
              <a:t> </a:t>
            </a:r>
          </a:p>
          <a:p>
            <a:endParaRPr lang="hr-HR" dirty="0"/>
          </a:p>
        </p:txBody>
      </p:sp>
      <p:pic>
        <p:nvPicPr>
          <p:cNvPr id="9" name="Slika 8"/>
          <p:cNvPicPr/>
          <p:nvPr/>
        </p:nvPicPr>
        <p:blipFill>
          <a:blip r:embed="rId2"/>
          <a:stretch>
            <a:fillRect/>
          </a:stretch>
        </p:blipFill>
        <p:spPr>
          <a:xfrm>
            <a:off x="7820296" y="243839"/>
            <a:ext cx="3570515" cy="3997235"/>
          </a:xfrm>
          <a:prstGeom prst="rect">
            <a:avLst/>
          </a:prstGeom>
        </p:spPr>
      </p:pic>
      <p:pic>
        <p:nvPicPr>
          <p:cNvPr id="5" name="Slika 4"/>
          <p:cNvPicPr/>
          <p:nvPr/>
        </p:nvPicPr>
        <p:blipFill>
          <a:blip r:embed="rId3"/>
          <a:stretch>
            <a:fillRect/>
          </a:stretch>
        </p:blipFill>
        <p:spPr>
          <a:xfrm>
            <a:off x="6599052" y="4928377"/>
            <a:ext cx="2508999" cy="180913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002" y="4929722"/>
            <a:ext cx="2016579" cy="18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</a:rPr>
              <a:t>Radionica </a:t>
            </a:r>
            <a:r>
              <a:rPr lang="hr-HR" dirty="0" err="1">
                <a:solidFill>
                  <a:srgbClr val="00B0F0"/>
                </a:solidFill>
              </a:rPr>
              <a:t>žičarstva</a:t>
            </a:r>
            <a:r>
              <a:rPr lang="hr-HR" dirty="0">
                <a:solidFill>
                  <a:srgbClr val="00B0F0"/>
                </a:solidFill>
              </a:rPr>
              <a:t> </a:t>
            </a:r>
            <a:r>
              <a:rPr lang="hr-HR" dirty="0"/>
              <a:t> </a:t>
            </a:r>
          </a:p>
        </p:txBody>
      </p:sp>
      <p:pic>
        <p:nvPicPr>
          <p:cNvPr id="4" name="Picture 2" descr="http://os-kralja-tomislava-na.skole.hr/upload/os-kralja-tomislava-na/images/newsimg/2253/Image/P50911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93" y="1435806"/>
            <a:ext cx="2988579" cy="224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os-kralja-tomislava-na.skole.hr/upload/os-kralja-tomislava-na/images/newsimg/2253/Image/P50911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42" y="1292656"/>
            <a:ext cx="3179286" cy="238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os-kralja-tomislava-na.skole.hr/upload/os-kralja-tomislava-na/images/newsimg/2253/Image/P5091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489" y="119676"/>
            <a:ext cx="28384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os-kralja-tomislava-na.skole.hr/upload/os-kralja-tomislava-na/images/newsimg/2253/Image/P50911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6" y="3938791"/>
            <a:ext cx="3576946" cy="26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os-kralja-tomislava-na.skole.hr/upload/os-kralja-tomislava-na/images/newsimg/637/Image/Picture%200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28" y="3786258"/>
            <a:ext cx="2242520" cy="29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os-kralja-tomislava-na.skole.hr/upload/os-kralja-tomislava-na/images/newsimg/637/Image/Picture%200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03" y="4082715"/>
            <a:ext cx="3517934" cy="26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96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57052"/>
            <a:ext cx="8596668" cy="795888"/>
          </a:xfrm>
        </p:spPr>
        <p:txBody>
          <a:bodyPr>
            <a:noAutofit/>
          </a:bodyPr>
          <a:lstStyle/>
          <a:p>
            <a:r>
              <a:rPr lang="hr-HR" dirty="0">
                <a:solidFill>
                  <a:srgbClr val="00B0F0"/>
                </a:solidFill>
              </a:rPr>
              <a:t>Radionica </a:t>
            </a:r>
            <a:r>
              <a:rPr lang="hr-HR" dirty="0" err="1">
                <a:solidFill>
                  <a:srgbClr val="00B0F0"/>
                </a:solidFill>
              </a:rPr>
              <a:t>modrotiska</a:t>
            </a:r>
            <a:endParaRPr lang="hr-HR" dirty="0">
              <a:solidFill>
                <a:srgbClr val="00B0F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35429" y="1152939"/>
            <a:ext cx="10680493" cy="5597717"/>
          </a:xfrm>
        </p:spPr>
        <p:txBody>
          <a:bodyPr/>
          <a:lstStyle/>
          <a:p>
            <a:pPr lvl="0"/>
            <a:r>
              <a:rPr lang="hr-HR" dirty="0" smtClean="0"/>
              <a:t>Učenik je naučio što znači riječ </a:t>
            </a:r>
            <a:r>
              <a:rPr lang="hr-HR" i="1" dirty="0" err="1" smtClean="0"/>
              <a:t>modrotisak</a:t>
            </a:r>
            <a:r>
              <a:rPr lang="hr-HR" dirty="0" smtClean="0"/>
              <a:t>.</a:t>
            </a:r>
          </a:p>
          <a:p>
            <a:r>
              <a:rPr lang="en-US" i="1" dirty="0" err="1" smtClean="0"/>
              <a:t>Plavi</a:t>
            </a:r>
            <a:r>
              <a:rPr lang="en-US" i="1" dirty="0" smtClean="0"/>
              <a:t> </a:t>
            </a:r>
            <a:r>
              <a:rPr lang="en-US" i="1" dirty="0" err="1" smtClean="0"/>
              <a:t>tisak</a:t>
            </a:r>
            <a:r>
              <a:rPr lang="en-US" i="1" dirty="0" smtClean="0"/>
              <a:t> </a:t>
            </a:r>
            <a:r>
              <a:rPr lang="en-US" dirty="0" err="1" smtClean="0"/>
              <a:t>kulturno</a:t>
            </a:r>
            <a:r>
              <a:rPr lang="en-US" dirty="0" smtClean="0"/>
              <a:t> je</a:t>
            </a:r>
            <a:r>
              <a:rPr lang="hr-HR" dirty="0" smtClean="0"/>
              <a:t> </a:t>
            </a:r>
            <a:r>
              <a:rPr lang="en-US" dirty="0" smtClean="0"/>
              <a:t>dobro </a:t>
            </a:r>
            <a:r>
              <a:rPr lang="en-US" dirty="0" err="1" smtClean="0"/>
              <a:t>Slovačke</a:t>
            </a:r>
            <a:r>
              <a:rPr lang="en-US" dirty="0" smtClean="0"/>
              <a:t> </a:t>
            </a:r>
            <a:r>
              <a:rPr lang="en-US" dirty="0" err="1" smtClean="0"/>
              <a:t>koje</a:t>
            </a:r>
            <a:r>
              <a:rPr lang="en-US" dirty="0" smtClean="0"/>
              <a:t> se </a:t>
            </a:r>
            <a:r>
              <a:rPr lang="en-US" dirty="0" err="1" smtClean="0"/>
              <a:t>nalaz</a:t>
            </a:r>
            <a:r>
              <a:rPr lang="hr-HR" dirty="0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Reprezentativnom</a:t>
            </a:r>
            <a:r>
              <a:rPr lang="en-US" dirty="0" smtClean="0"/>
              <a:t> </a:t>
            </a:r>
            <a:r>
              <a:rPr lang="en-US" dirty="0" err="1" smtClean="0"/>
              <a:t>popisu</a:t>
            </a:r>
            <a:r>
              <a:rPr lang="en-US" dirty="0" smtClean="0"/>
              <a:t> </a:t>
            </a:r>
            <a:r>
              <a:rPr lang="en-US" dirty="0" err="1" smtClean="0"/>
              <a:t>nematerijalne</a:t>
            </a:r>
            <a:r>
              <a:rPr lang="en-US" dirty="0" smtClean="0"/>
              <a:t> </a:t>
            </a:r>
            <a:r>
              <a:rPr lang="en-US" dirty="0" err="1" smtClean="0"/>
              <a:t>kulturne</a:t>
            </a:r>
            <a:r>
              <a:rPr lang="en-US" dirty="0" smtClean="0"/>
              <a:t> </a:t>
            </a:r>
            <a:r>
              <a:rPr lang="en-US" dirty="0" err="1" smtClean="0"/>
              <a:t>baštine</a:t>
            </a:r>
            <a:r>
              <a:rPr lang="en-US" dirty="0" smtClean="0"/>
              <a:t> </a:t>
            </a:r>
            <a:r>
              <a:rPr lang="en-US" dirty="0" err="1" smtClean="0"/>
              <a:t>Slovačke</a:t>
            </a:r>
            <a:r>
              <a:rPr lang="en-US" dirty="0" smtClean="0"/>
              <a:t> </a:t>
            </a:r>
            <a:r>
              <a:rPr lang="hr-HR" dirty="0" smtClean="0"/>
              <a:t>R</a:t>
            </a:r>
            <a:r>
              <a:rPr lang="en-US" dirty="0" err="1" smtClean="0"/>
              <a:t>epublike</a:t>
            </a:r>
            <a:r>
              <a:rPr lang="hr-HR" dirty="0" smtClean="0"/>
              <a:t>. P</a:t>
            </a:r>
            <a:r>
              <a:rPr lang="en-US" dirty="0" err="1" smtClean="0"/>
              <a:t>latno</a:t>
            </a:r>
            <a:r>
              <a:rPr lang="en-US" dirty="0" smtClean="0"/>
              <a:t> se </a:t>
            </a:r>
            <a:r>
              <a:rPr lang="en-US" dirty="0" err="1" smtClean="0"/>
              <a:t>koristilo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izradu</a:t>
            </a:r>
            <a:r>
              <a:rPr lang="hr-HR" dirty="0" smtClean="0"/>
              <a:t> odjeće.</a:t>
            </a:r>
          </a:p>
          <a:p>
            <a:r>
              <a:rPr lang="en-US" dirty="0" err="1" smtClean="0"/>
              <a:t>Učenici</a:t>
            </a:r>
            <a:r>
              <a:rPr lang="en-US" dirty="0" smtClean="0"/>
              <a:t> </a:t>
            </a:r>
            <a:r>
              <a:rPr lang="hr-HR" dirty="0"/>
              <a:t>i</a:t>
            </a:r>
            <a:r>
              <a:rPr lang="en-US" dirty="0"/>
              <a:t>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zainteresirani</a:t>
            </a:r>
            <a:r>
              <a:rPr lang="en-US" dirty="0"/>
              <a:t> </a:t>
            </a:r>
            <a:r>
              <a:rPr lang="en-US" dirty="0" err="1"/>
              <a:t>naučili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tehniku</a:t>
            </a:r>
            <a:r>
              <a:rPr lang="en-US" dirty="0"/>
              <a:t> u </a:t>
            </a:r>
            <a:r>
              <a:rPr lang="en-US" dirty="0" err="1"/>
              <a:t>jednostavnijem</a:t>
            </a:r>
            <a:r>
              <a:rPr lang="en-US" dirty="0"/>
              <a:t> </a:t>
            </a:r>
            <a:r>
              <a:rPr lang="en-US" dirty="0" err="1"/>
              <a:t>obliku</a:t>
            </a:r>
            <a:r>
              <a:rPr lang="en-US" dirty="0"/>
              <a:t> </a:t>
            </a:r>
            <a:r>
              <a:rPr lang="en-US" dirty="0" err="1"/>
              <a:t>prenesenu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papir</a:t>
            </a:r>
            <a:r>
              <a:rPr lang="en-US" dirty="0"/>
              <a:t> s </a:t>
            </a:r>
            <a:r>
              <a:rPr lang="en-US" dirty="0" err="1"/>
              <a:t>plavom</a:t>
            </a:r>
            <a:r>
              <a:rPr lang="en-US" dirty="0"/>
              <a:t> </a:t>
            </a:r>
            <a:r>
              <a:rPr lang="hr-HR" dirty="0"/>
              <a:t>i</a:t>
            </a:r>
            <a:r>
              <a:rPr lang="en-US" dirty="0"/>
              <a:t> </a:t>
            </a:r>
            <a:r>
              <a:rPr lang="en-US" dirty="0" err="1"/>
              <a:t>bijelom</a:t>
            </a:r>
            <a:r>
              <a:rPr lang="en-US" dirty="0"/>
              <a:t> </a:t>
            </a:r>
            <a:r>
              <a:rPr lang="en-US" dirty="0" err="1"/>
              <a:t>bojom</a:t>
            </a:r>
            <a:r>
              <a:rPr lang="en-US" dirty="0"/>
              <a:t>.</a:t>
            </a:r>
            <a:endParaRPr lang="hr-HR" dirty="0"/>
          </a:p>
          <a:p>
            <a:r>
              <a:rPr lang="hr-HR" dirty="0"/>
              <a:t>Naučili su crtati</a:t>
            </a:r>
            <a:r>
              <a:rPr lang="en-US" dirty="0"/>
              <a:t> </a:t>
            </a:r>
            <a:r>
              <a:rPr lang="en-US" dirty="0" err="1"/>
              <a:t>slovačk</a:t>
            </a:r>
            <a:r>
              <a:rPr lang="hr-HR" dirty="0"/>
              <a:t>e narodne motive</a:t>
            </a:r>
            <a:r>
              <a:rPr lang="en-US" dirty="0"/>
              <a:t> koji se </a:t>
            </a:r>
            <a:r>
              <a:rPr lang="en-US" dirty="0" err="1"/>
              <a:t>obično</a:t>
            </a:r>
            <a:r>
              <a:rPr lang="en-US" dirty="0"/>
              <a:t> </a:t>
            </a:r>
            <a:r>
              <a:rPr lang="en-US" dirty="0" err="1"/>
              <a:t>slikaju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vezu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narodnim</a:t>
            </a:r>
            <a:r>
              <a:rPr lang="en-US" dirty="0"/>
              <a:t> </a:t>
            </a:r>
            <a:r>
              <a:rPr lang="en-US" dirty="0" err="1"/>
              <a:t>nošnjama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ilustrira</a:t>
            </a:r>
            <a:r>
              <a:rPr lang="hr-HR" dirty="0"/>
              <a:t>li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odabran</a:t>
            </a:r>
            <a:r>
              <a:rPr lang="hr-HR" dirty="0"/>
              <a:t>om</a:t>
            </a:r>
            <a:r>
              <a:rPr lang="en-US" dirty="0"/>
              <a:t> </a:t>
            </a:r>
            <a:r>
              <a:rPr lang="en-US" dirty="0" err="1"/>
              <a:t>papirn</a:t>
            </a:r>
            <a:r>
              <a:rPr lang="hr-HR" dirty="0"/>
              <a:t>atom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hr-HR" dirty="0"/>
              <a:t>j</a:t>
            </a:r>
            <a:r>
              <a:rPr lang="en-US" dirty="0"/>
              <a:t>al</a:t>
            </a:r>
            <a:r>
              <a:rPr lang="hr-HR" dirty="0"/>
              <a:t>u</a:t>
            </a:r>
            <a:r>
              <a:rPr lang="en-US" dirty="0"/>
              <a:t>. </a:t>
            </a:r>
            <a:r>
              <a:rPr lang="en-US" dirty="0" err="1"/>
              <a:t>Izradili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slike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hr-HR" dirty="0"/>
              <a:t>darove</a:t>
            </a:r>
            <a:r>
              <a:rPr lang="en-US" dirty="0"/>
              <a:t>.</a:t>
            </a:r>
            <a:endParaRPr lang="hr-HR" dirty="0"/>
          </a:p>
        </p:txBody>
      </p:sp>
      <p:pic>
        <p:nvPicPr>
          <p:cNvPr id="4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96" y="70877"/>
            <a:ext cx="2726573" cy="153369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777" y="3764405"/>
            <a:ext cx="4650764" cy="285046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88" y="3951797"/>
            <a:ext cx="3997658" cy="2579884"/>
          </a:xfrm>
          <a:prstGeom prst="rect">
            <a:avLst/>
          </a:prstGeom>
        </p:spPr>
      </p:pic>
      <p:pic>
        <p:nvPicPr>
          <p:cNvPr id="7" name="Slika 6" descr="C:\Users\Korisnik\Pictures\Camera\IMG_20190504_0914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93655" y="4075810"/>
            <a:ext cx="1611630" cy="2788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4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68125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6489" y="235131"/>
            <a:ext cx="11510081" cy="64439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r-HR" sz="2600" dirty="0"/>
          </a:p>
          <a:p>
            <a:pPr marL="0" indent="0">
              <a:buNone/>
            </a:pPr>
            <a:endParaRPr lang="hr-HR" sz="9600" i="1" dirty="0"/>
          </a:p>
          <a:p>
            <a:pPr marL="0" indent="0">
              <a:buNone/>
            </a:pPr>
            <a:r>
              <a:rPr lang="hr-HR" sz="9600" i="1" dirty="0"/>
              <a:t>        </a:t>
            </a:r>
          </a:p>
          <a:p>
            <a:pPr marL="0" indent="0">
              <a:buNone/>
            </a:pPr>
            <a:endParaRPr lang="hr-HR" sz="96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0" indent="0">
              <a:buNone/>
            </a:pPr>
            <a:endParaRPr lang="hr-HR" sz="96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0" indent="0">
              <a:buNone/>
            </a:pPr>
            <a:endParaRPr lang="hr-HR" sz="96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0" indent="0">
              <a:buNone/>
            </a:pPr>
            <a:r>
              <a:rPr lang="hr-HR" sz="8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</a:t>
            </a:r>
          </a:p>
          <a:p>
            <a:pPr marL="0" indent="0">
              <a:buNone/>
            </a:pPr>
            <a:r>
              <a:rPr lang="hr-HR" sz="8000" dirty="0" smtClean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  <a:p>
            <a:pPr marL="0" indent="0">
              <a:buNone/>
            </a:pPr>
            <a:r>
              <a:rPr lang="hr-HR" sz="8000" i="1" dirty="0" smtClean="0">
                <a:latin typeface="Leelawadee UI" panose="020B0502040204020203" pitchFamily="34" charset="-34"/>
                <a:cs typeface="Leelawadee UI" panose="020B0502040204020203" pitchFamily="34" charset="-34"/>
              </a:rPr>
              <a:t>     </a:t>
            </a:r>
            <a:r>
              <a:rPr lang="hr-HR" sz="8000" i="1" dirty="0" smtClean="0">
                <a:latin typeface="Microsoft PhagsPa" panose="020B0502040204020203" pitchFamily="34" charset="0"/>
                <a:cs typeface="Leelawadee UI" panose="020B0502040204020203" pitchFamily="34" charset="-34"/>
              </a:rPr>
              <a:t>Narod </a:t>
            </a:r>
            <a:r>
              <a:rPr lang="hr-HR" sz="8000" i="1" dirty="0" err="1" smtClean="0">
                <a:latin typeface="Microsoft PhagsPa" panose="020B0502040204020203" pitchFamily="34" charset="0"/>
                <a:cs typeface="Leelawadee UI" panose="020B0502040204020203" pitchFamily="34" charset="-34"/>
              </a:rPr>
              <a:t>žije</a:t>
            </a:r>
            <a:r>
              <a:rPr lang="hr-HR" sz="8000" i="1" dirty="0" smtClean="0">
                <a:latin typeface="Microsoft PhagsPa" panose="020B0502040204020203" pitchFamily="34" charset="0"/>
                <a:cs typeface="Leelawadee UI" panose="020B0502040204020203" pitchFamily="34" charset="-34"/>
              </a:rPr>
              <a:t> vo svojom </a:t>
            </a:r>
            <a:r>
              <a:rPr lang="hr-HR" sz="8000" i="1" dirty="0" err="1" smtClean="0">
                <a:latin typeface="Microsoft PhagsPa" panose="020B0502040204020203" pitchFamily="34" charset="0"/>
                <a:cs typeface="Leelawadee UI" panose="020B0502040204020203" pitchFamily="34" charset="-34"/>
              </a:rPr>
              <a:t>jaziku</a:t>
            </a:r>
            <a:r>
              <a:rPr lang="hr-HR" sz="8000" i="1" dirty="0" smtClean="0">
                <a:latin typeface="Microsoft PhagsPa" panose="020B0502040204020203" pitchFamily="34" charset="0"/>
                <a:cs typeface="Leelawadee UI" panose="020B0502040204020203" pitchFamily="34" charset="-34"/>
              </a:rPr>
              <a:t>. </a:t>
            </a:r>
            <a:r>
              <a:rPr lang="hr-HR" sz="8000" i="1" dirty="0" err="1" smtClean="0">
                <a:latin typeface="Microsoft PhagsPa" panose="020B0502040204020203" pitchFamily="34" charset="0"/>
                <a:cs typeface="Leelawadee UI" panose="020B0502040204020203" pitchFamily="34" charset="-34"/>
              </a:rPr>
              <a:t>Nezabudajme</a:t>
            </a:r>
            <a:r>
              <a:rPr lang="hr-HR" sz="8000" i="1" dirty="0" smtClean="0">
                <a:latin typeface="Microsoft PhagsPa" panose="020B0502040204020203" pitchFamily="34" charset="0"/>
                <a:cs typeface="Leelawadee UI" panose="020B0502040204020203" pitchFamily="34" charset="-34"/>
              </a:rPr>
              <a:t>!</a:t>
            </a:r>
          </a:p>
          <a:p>
            <a:pPr marL="0" indent="0">
              <a:buNone/>
            </a:pPr>
            <a:r>
              <a:rPr lang="hr-HR" sz="8000" i="1" dirty="0" smtClean="0">
                <a:latin typeface="Microsoft PhagsPa" panose="020B0502040204020203" pitchFamily="34" charset="0"/>
                <a:cs typeface="Leelawadee UI" panose="020B0502040204020203" pitchFamily="34" charset="-34"/>
              </a:rPr>
              <a:t>     </a:t>
            </a:r>
            <a:r>
              <a:rPr lang="hr-HR" sz="8000" i="1" dirty="0" err="1" smtClean="0">
                <a:latin typeface="Microsoft PhagsPa" panose="020B0502040204020203" pitchFamily="34" charset="0"/>
                <a:cs typeface="Leelawadee UI" panose="020B0502040204020203" pitchFamily="34" charset="-34"/>
              </a:rPr>
              <a:t>Hodnoty</a:t>
            </a:r>
            <a:r>
              <a:rPr lang="hr-HR" sz="8000" i="1" dirty="0">
                <a:latin typeface="Microsoft PhagsPa" panose="020B0502040204020203" pitchFamily="34" charset="0"/>
                <a:cs typeface="Leelawadee UI" panose="020B0502040204020203" pitchFamily="34" charset="-34"/>
              </a:rPr>
              <a:t> </a:t>
            </a:r>
            <a:r>
              <a:rPr lang="hr-HR" sz="8000" i="1" dirty="0" err="1">
                <a:latin typeface="Microsoft PhagsPa" panose="020B0502040204020203" pitchFamily="34" charset="0"/>
                <a:cs typeface="Leelawadee UI" panose="020B0502040204020203" pitchFamily="34" charset="-34"/>
              </a:rPr>
              <a:t>našich</a:t>
            </a:r>
            <a:r>
              <a:rPr lang="hr-HR" sz="8000" i="1" dirty="0">
                <a:latin typeface="Microsoft PhagsPa" panose="020B0502040204020203" pitchFamily="34" charset="0"/>
                <a:cs typeface="Leelawadee UI" panose="020B0502040204020203" pitchFamily="34" charset="-34"/>
              </a:rPr>
              <a:t> </a:t>
            </a:r>
            <a:r>
              <a:rPr lang="hr-HR" sz="8000" i="1" dirty="0" err="1">
                <a:latin typeface="Microsoft PhagsPa" panose="020B0502040204020203" pitchFamily="34" charset="0"/>
                <a:cs typeface="Leelawadee UI" panose="020B0502040204020203" pitchFamily="34" charset="-34"/>
              </a:rPr>
              <a:t>predkov</a:t>
            </a:r>
            <a:r>
              <a:rPr lang="hr-HR" sz="8000" i="1" dirty="0">
                <a:latin typeface="Microsoft PhagsPa" panose="020B0502040204020203" pitchFamily="34" charset="0"/>
                <a:cs typeface="Leelawadee UI" panose="020B0502040204020203" pitchFamily="34" charset="-34"/>
              </a:rPr>
              <a:t> </a:t>
            </a:r>
            <a:r>
              <a:rPr lang="hr-HR" sz="8000" i="1" dirty="0" err="1">
                <a:latin typeface="Microsoft PhagsPa" panose="020B0502040204020203" pitchFamily="34" charset="0"/>
                <a:cs typeface="Leelawadee UI" panose="020B0502040204020203" pitchFamily="34" charset="-34"/>
              </a:rPr>
              <a:t>zachovajme</a:t>
            </a:r>
            <a:r>
              <a:rPr lang="hr-HR" sz="8000" i="1" dirty="0">
                <a:latin typeface="Microsoft PhagsPa" panose="020B0502040204020203" pitchFamily="34" charset="0"/>
                <a:cs typeface="Leelawadee UI" panose="020B0502040204020203" pitchFamily="34" charset="-34"/>
              </a:rPr>
              <a:t>! </a:t>
            </a:r>
          </a:p>
          <a:p>
            <a:pPr marL="0" indent="0">
              <a:buNone/>
            </a:pPr>
            <a:endParaRPr lang="hr-HR" sz="8000" i="1" dirty="0"/>
          </a:p>
          <a:p>
            <a:pPr marL="0" indent="0">
              <a:buNone/>
            </a:pPr>
            <a:r>
              <a:rPr lang="hr-HR" sz="8000" dirty="0"/>
              <a:t>        </a:t>
            </a:r>
            <a:r>
              <a:rPr lang="hr-HR" sz="8000" dirty="0" smtClean="0">
                <a:latin typeface="Calisto MT" panose="02040603050505030304" pitchFamily="18" charset="0"/>
                <a:cs typeface="Alef" panose="00000500000000000000" pitchFamily="2" charset="-79"/>
              </a:rPr>
              <a:t>Narod </a:t>
            </a:r>
            <a:r>
              <a:rPr lang="hr-HR" sz="8000" dirty="0">
                <a:latin typeface="Calisto MT" panose="02040603050505030304" pitchFamily="18" charset="0"/>
                <a:cs typeface="Alef" panose="00000500000000000000" pitchFamily="2" charset="-79"/>
              </a:rPr>
              <a:t>živi u svom jeziku. Ne zaboravljaj!</a:t>
            </a:r>
          </a:p>
          <a:p>
            <a:pPr marL="0" indent="0">
              <a:buNone/>
            </a:pPr>
            <a:r>
              <a:rPr lang="hr-HR" sz="8000" i="1" dirty="0">
                <a:latin typeface="Calisto MT" panose="02040603050505030304" pitchFamily="18" charset="0"/>
                <a:cs typeface="Alef" panose="00000500000000000000" pitchFamily="2" charset="-79"/>
              </a:rPr>
              <a:t>        </a:t>
            </a:r>
            <a:r>
              <a:rPr lang="hr-HR" sz="8000" i="1" dirty="0" smtClean="0">
                <a:latin typeface="Calisto MT" panose="02040603050505030304" pitchFamily="18" charset="0"/>
                <a:cs typeface="Alef" panose="00000500000000000000" pitchFamily="2" charset="-79"/>
              </a:rPr>
              <a:t>  </a:t>
            </a:r>
            <a:r>
              <a:rPr lang="hr-HR" sz="8000" dirty="0" smtClean="0">
                <a:latin typeface="Calisto MT" panose="02040603050505030304" pitchFamily="18" charset="0"/>
                <a:cs typeface="Alef" panose="00000500000000000000" pitchFamily="2" charset="-79"/>
              </a:rPr>
              <a:t>Vrednote </a:t>
            </a:r>
            <a:r>
              <a:rPr lang="hr-HR" sz="8000" dirty="0">
                <a:latin typeface="Calisto MT" panose="02040603050505030304" pitchFamily="18" charset="0"/>
                <a:cs typeface="Alef" panose="00000500000000000000" pitchFamily="2" charset="-79"/>
              </a:rPr>
              <a:t>naših predaka čuvaj!</a:t>
            </a:r>
          </a:p>
          <a:p>
            <a:pPr marL="0" indent="0">
              <a:buNone/>
            </a:pPr>
            <a:r>
              <a:rPr lang="hr-HR" sz="9800" dirty="0"/>
              <a:t>   </a:t>
            </a:r>
            <a:endParaRPr lang="hr-HR" sz="9800" i="1" dirty="0"/>
          </a:p>
          <a:p>
            <a:pPr marL="0" indent="0">
              <a:buNone/>
            </a:pPr>
            <a:r>
              <a:rPr lang="hr-HR" sz="9800" dirty="0"/>
              <a:t> </a:t>
            </a:r>
            <a:r>
              <a:rPr lang="hr-HR" sz="19200" i="1" dirty="0" smtClean="0">
                <a:latin typeface="Freestyle Script" panose="030804020302050B0404" pitchFamily="66" charset="0"/>
              </a:rPr>
              <a:t>Hvala </a:t>
            </a:r>
            <a:r>
              <a:rPr lang="hr-HR" sz="19200" i="1" dirty="0">
                <a:latin typeface="Freestyle Script" panose="030804020302050B0404" pitchFamily="66" charset="0"/>
              </a:rPr>
              <a:t>vam lijepa na </a:t>
            </a:r>
            <a:r>
              <a:rPr lang="hr-HR" sz="19200" i="1" dirty="0" smtClean="0">
                <a:latin typeface="Freestyle Script" panose="030804020302050B0404" pitchFamily="66" charset="0"/>
              </a:rPr>
              <a:t>pozornosti!              </a:t>
            </a:r>
            <a:r>
              <a:rPr lang="hr-HR" sz="21600" i="1" dirty="0" err="1">
                <a:latin typeface="Gabriola" panose="04040605051002020D02" pitchFamily="82" charset="0"/>
                <a:cs typeface="Calibri Light" panose="020F0302020204030204" pitchFamily="34" charset="0"/>
              </a:rPr>
              <a:t>Ď</a:t>
            </a:r>
            <a:r>
              <a:rPr lang="hr-HR" sz="19200" i="1" dirty="0" err="1" smtClean="0">
                <a:latin typeface="Freestyle Script" panose="030804020302050B0404" pitchFamily="66" charset="0"/>
              </a:rPr>
              <a:t>akujem</a:t>
            </a:r>
            <a:r>
              <a:rPr lang="hr-HR" sz="19200" i="1" dirty="0" smtClean="0">
                <a:latin typeface="Freestyle Script" panose="030804020302050B0404" pitchFamily="66" charset="0"/>
              </a:rPr>
              <a:t> za </a:t>
            </a:r>
            <a:r>
              <a:rPr lang="hr-HR" sz="19200" i="1" dirty="0" err="1" smtClean="0">
                <a:latin typeface="Freestyle Script" panose="030804020302050B0404" pitchFamily="66" charset="0"/>
              </a:rPr>
              <a:t>pozornos</a:t>
            </a:r>
            <a:r>
              <a:rPr lang="hr-HR" sz="12800" i="1" dirty="0" err="1" smtClean="0">
                <a:latin typeface="Segoe Print" panose="02000600000000000000" pitchFamily="2" charset="0"/>
                <a:cs typeface="Calibri Light" panose="020F0302020204030204" pitchFamily="34" charset="0"/>
              </a:rPr>
              <a:t>ť</a:t>
            </a:r>
            <a:r>
              <a:rPr lang="hr-HR" sz="12800" i="1" dirty="0" smtClean="0">
                <a:latin typeface="Segoe Print" panose="02000600000000000000" pitchFamily="2" charset="0"/>
                <a:cs typeface="Calibri Light" panose="020F0302020204030204" pitchFamily="34" charset="0"/>
              </a:rPr>
              <a:t> </a:t>
            </a:r>
            <a:r>
              <a:rPr lang="hr-HR" sz="19200" i="1" dirty="0" smtClean="0">
                <a:latin typeface="Freestyle Script" panose="030804020302050B0404" pitchFamily="66" charset="0"/>
              </a:rPr>
              <a:t>! </a:t>
            </a:r>
            <a:endParaRPr lang="hr-HR" sz="9800" i="1" dirty="0">
              <a:latin typeface="Freestyle Script" panose="030804020302050B0404" pitchFamily="66" charset="0"/>
            </a:endParaRPr>
          </a:p>
          <a:p>
            <a:pPr marL="0" indent="0">
              <a:buNone/>
            </a:pPr>
            <a:r>
              <a:rPr lang="hr-HR" sz="9800" dirty="0"/>
              <a:t> </a:t>
            </a:r>
            <a:r>
              <a:rPr lang="hr-HR" sz="9800" dirty="0" smtClean="0"/>
              <a:t>                                                        </a:t>
            </a:r>
            <a:r>
              <a:rPr lang="hr-HR" sz="4800" dirty="0" smtClean="0"/>
              <a:t> </a:t>
            </a:r>
            <a:r>
              <a:rPr lang="hr-HR" sz="5600" b="1" dirty="0" smtClean="0">
                <a:solidFill>
                  <a:srgbClr val="FF0000"/>
                </a:solidFill>
              </a:rPr>
              <a:t>Ana </a:t>
            </a:r>
            <a:r>
              <a:rPr lang="hr-HR" sz="5600" b="1" dirty="0" err="1" smtClean="0">
                <a:solidFill>
                  <a:srgbClr val="FF0000"/>
                </a:solidFill>
              </a:rPr>
              <a:t>Marošević</a:t>
            </a:r>
            <a:r>
              <a:rPr lang="hr-HR" sz="5600" b="1" dirty="0" smtClean="0">
                <a:solidFill>
                  <a:srgbClr val="FF0000"/>
                </a:solidFill>
              </a:rPr>
              <a:t>                                            </a:t>
            </a:r>
            <a:r>
              <a:rPr lang="hr-HR" sz="5600" dirty="0" smtClean="0">
                <a:solidFill>
                  <a:schemeClr val="tx1"/>
                </a:solidFill>
              </a:rPr>
              <a:t>ana.marosevic1@gmail.com</a:t>
            </a:r>
            <a:endParaRPr lang="hr-HR" sz="5600" dirty="0">
              <a:solidFill>
                <a:schemeClr val="tx1"/>
              </a:solidFill>
            </a:endParaRP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sz="1200" dirty="0"/>
              <a:t>IZVOR:  </a:t>
            </a:r>
            <a:r>
              <a:rPr lang="hr-HR" sz="1200" dirty="0">
                <a:hlinkClick r:id="rId2"/>
              </a:rPr>
              <a:t>https://citaty-slavnych.sk/temy/tradicia/</a:t>
            </a:r>
            <a:endParaRPr lang="hr-HR" sz="1200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9" y="321841"/>
            <a:ext cx="3653298" cy="25280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692" y="336021"/>
            <a:ext cx="3579044" cy="251385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84" y="305457"/>
            <a:ext cx="3176126" cy="254441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806" y="4702924"/>
            <a:ext cx="1568359" cy="16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5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/>
            </a:r>
            <a:br>
              <a:rPr lang="hr-HR" dirty="0"/>
            </a:br>
            <a:r>
              <a:rPr lang="hr-HR" dirty="0"/>
              <a:t>Slovački jezik i kultura prema modelu C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844703"/>
            <a:ext cx="8840377" cy="4503846"/>
          </a:xfrm>
        </p:spPr>
        <p:txBody>
          <a:bodyPr/>
          <a:lstStyle/>
          <a:p>
            <a:pPr algn="just"/>
            <a:r>
              <a:rPr lang="hr-HR" sz="2000" dirty="0"/>
              <a:t>dva sata tjedno (uglavnom </a:t>
            </a:r>
            <a:r>
              <a:rPr lang="hr-HR" sz="2000" dirty="0" err="1"/>
              <a:t>dvosat</a:t>
            </a:r>
            <a:r>
              <a:rPr lang="hr-HR" sz="2000" dirty="0"/>
              <a:t>) - djeca slovačke nacionalne manjine i druga zainteresirana </a:t>
            </a:r>
            <a:r>
              <a:rPr lang="hr-HR" sz="2000" dirty="0" smtClean="0"/>
              <a:t>djeca</a:t>
            </a:r>
            <a:endParaRPr lang="hr-HR" sz="2000" dirty="0"/>
          </a:p>
          <a:p>
            <a:pPr algn="just"/>
            <a:r>
              <a:rPr lang="hr-HR" sz="2000" dirty="0"/>
              <a:t>u školskoj godini 2020./21. - 96 učenika od prvog do osmog razreda</a:t>
            </a:r>
          </a:p>
          <a:p>
            <a:pPr algn="just"/>
            <a:r>
              <a:rPr lang="hr-HR" sz="2000" dirty="0"/>
              <a:t>prema novom kurikulumu stječu znanja iz slovačke književnosti, osnovna gramatička pravila, upoznaju slovačke narodne običaje, pri čemu se stavlja naglasak na jezik i komunikaciju</a:t>
            </a:r>
          </a:p>
          <a:p>
            <a:pPr algn="just"/>
            <a:r>
              <a:rPr lang="hr-HR" sz="2000" dirty="0"/>
              <a:t>u sklopu redovne nastave učenici sudjeluju u obilježavanju aktivnosti  </a:t>
            </a:r>
            <a:r>
              <a:rPr lang="hr-HR" sz="2000" dirty="0" smtClean="0"/>
              <a:t>(jesenski običaji, božićni </a:t>
            </a:r>
            <a:r>
              <a:rPr lang="hr-HR" sz="2000" dirty="0"/>
              <a:t>i uskrsni blagdani, Dan materinskoga jezika, Dan škole, Dan znanosti i sl.) sa svojim recitacijama, pjesmama, igrokazima, literarnim i likovnim radovima, nastupima, radionicama </a:t>
            </a:r>
          </a:p>
          <a:p>
            <a:pPr algn="just"/>
            <a:endParaRPr lang="hr-HR" sz="20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886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/>
              <a:t>RADIONICE U NASTAVI VEZANE</a:t>
            </a:r>
            <a:br>
              <a:rPr lang="hr-HR" dirty="0"/>
            </a:br>
            <a:r>
              <a:rPr lang="hr-HR" dirty="0"/>
              <a:t> UZ SLOVAČKE NARODNE OBIČAJE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3" y="2160589"/>
            <a:ext cx="8841135" cy="4292462"/>
          </a:xfrm>
        </p:spPr>
        <p:txBody>
          <a:bodyPr>
            <a:normAutofit fontScale="92500"/>
          </a:bodyPr>
          <a:lstStyle/>
          <a:p>
            <a:pPr algn="just"/>
            <a:r>
              <a:rPr lang="hr-HR" sz="2400" dirty="0" smtClean="0"/>
              <a:t>unose dinamičnost u nastavni proces</a:t>
            </a:r>
          </a:p>
          <a:p>
            <a:pPr algn="just"/>
            <a:r>
              <a:rPr lang="hr-HR" sz="2400" dirty="0"/>
              <a:t>u</a:t>
            </a:r>
            <a:r>
              <a:rPr lang="hr-HR" sz="2400" dirty="0" smtClean="0"/>
              <a:t>čenike motiviraju </a:t>
            </a:r>
            <a:r>
              <a:rPr lang="hr-HR" sz="2400" dirty="0"/>
              <a:t>i potiču na učenje jezika</a:t>
            </a:r>
          </a:p>
          <a:p>
            <a:pPr algn="just"/>
            <a:r>
              <a:rPr lang="hr-HR" sz="2400" dirty="0"/>
              <a:t>pobuđuju interes za tradicijsku narodnu baštinu</a:t>
            </a:r>
          </a:p>
          <a:p>
            <a:pPr algn="just"/>
            <a:r>
              <a:rPr lang="hr-HR" sz="2400" dirty="0"/>
              <a:t>ukazuju na vrijednost i značaj slovačkih običaja u našem društvu </a:t>
            </a:r>
          </a:p>
          <a:p>
            <a:pPr algn="just"/>
            <a:r>
              <a:rPr lang="hr-HR" sz="2400" dirty="0"/>
              <a:t>potiču kreativnost, osoban i individualan razvoj svakog učenika</a:t>
            </a:r>
          </a:p>
          <a:p>
            <a:pPr algn="just"/>
            <a:r>
              <a:rPr lang="hr-HR" sz="2400" dirty="0"/>
              <a:t>poboljšavaju motoriku i manualne vještine i vode k samostalnosti</a:t>
            </a:r>
          </a:p>
          <a:p>
            <a:pPr algn="just"/>
            <a:r>
              <a:rPr lang="hr-HR" sz="2400" dirty="0"/>
              <a:t>doprinose osobnoj </a:t>
            </a:r>
            <a:r>
              <a:rPr lang="hr-HR" sz="2400" dirty="0" err="1"/>
              <a:t>samorealizaciji</a:t>
            </a:r>
            <a:r>
              <a:rPr lang="hr-HR" sz="2400" dirty="0"/>
              <a:t> </a:t>
            </a:r>
          </a:p>
          <a:p>
            <a:pPr algn="just"/>
            <a:r>
              <a:rPr lang="hr-HR" sz="2400" dirty="0"/>
              <a:t>učeniku daju osjećaj postignuća, a time i osobnog zadovoljstva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111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1223" y="391886"/>
            <a:ext cx="9283337" cy="1166949"/>
          </a:xfrm>
        </p:spPr>
        <p:txBody>
          <a:bodyPr>
            <a:noAutofit/>
          </a:bodyPr>
          <a:lstStyle/>
          <a:p>
            <a:pPr algn="ctr"/>
            <a:r>
              <a:rPr lang="hr-HR" dirty="0"/>
              <a:t> ISHODI RADIONICA</a:t>
            </a:r>
            <a:br>
              <a:rPr lang="hr-HR" dirty="0"/>
            </a:br>
            <a:r>
              <a:rPr lang="hr-HR" sz="2800" dirty="0"/>
              <a:t> </a:t>
            </a:r>
            <a:r>
              <a:rPr lang="hr-HR" sz="2800" dirty="0" smtClean="0"/>
              <a:t>- </a:t>
            </a:r>
            <a:r>
              <a:rPr lang="hr-HR" sz="2800" dirty="0" err="1"/>
              <a:t>kurikularno</a:t>
            </a:r>
            <a:r>
              <a:rPr lang="hr-HR" sz="2800" dirty="0"/>
              <a:t> područje </a:t>
            </a:r>
            <a:r>
              <a:rPr lang="hr-HR" sz="2800" b="1" i="1" dirty="0"/>
              <a:t>Kultura i mediji</a:t>
            </a:r>
            <a:r>
              <a:rPr lang="hr-HR" sz="2800" i="1" dirty="0"/>
              <a:t> (Domena C) </a:t>
            </a:r>
            <a:r>
              <a:rPr lang="hr-HR" sz="2200" dirty="0"/>
              <a:t/>
            </a:r>
            <a:br>
              <a:rPr lang="hr-HR" sz="2200" dirty="0"/>
            </a:br>
            <a:endParaRPr lang="hr-HR" sz="2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6722" y="1463041"/>
            <a:ext cx="9387838" cy="525997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r-HR" dirty="0"/>
          </a:p>
          <a:p>
            <a:pPr algn="just"/>
            <a:r>
              <a:rPr lang="hr-HR" sz="9600" dirty="0"/>
              <a:t>učenik stječe pozitivan stav i pobuđuje interes prema učenju slovačkog jezika i kulture radeći na izvornim materijalima - slovačke dječje i tradicionalne narodne </a:t>
            </a:r>
            <a:r>
              <a:rPr lang="hr-HR" sz="9600" dirty="0" smtClean="0"/>
              <a:t>pjesme</a:t>
            </a:r>
            <a:endParaRPr lang="hr-HR" sz="9600" dirty="0"/>
          </a:p>
          <a:p>
            <a:pPr algn="just"/>
            <a:r>
              <a:rPr lang="hr-HR" sz="9600" dirty="0"/>
              <a:t>sudjeluje u aktivnostima </a:t>
            </a:r>
            <a:r>
              <a:rPr lang="hr-HR" sz="9600" dirty="0" smtClean="0"/>
              <a:t>(recitatorske, dramsko-scenske, glazbene aktivnosti) </a:t>
            </a:r>
            <a:r>
              <a:rPr lang="hr-HR" sz="9600" dirty="0"/>
              <a:t>te predstavlja vlastitu izvedbu u razredu i/ili izvan </a:t>
            </a:r>
            <a:r>
              <a:rPr lang="hr-HR" sz="9600" dirty="0" smtClean="0"/>
              <a:t>njega sudjelujući u </a:t>
            </a:r>
            <a:r>
              <a:rPr lang="hr-HR" sz="9600" dirty="0"/>
              <a:t>obilježavanju značajnih </a:t>
            </a:r>
            <a:r>
              <a:rPr lang="hr-HR" sz="9600" dirty="0" smtClean="0"/>
              <a:t>nadnevaka</a:t>
            </a:r>
            <a:endParaRPr lang="hr-HR" sz="9600" dirty="0"/>
          </a:p>
          <a:p>
            <a:pPr algn="just"/>
            <a:r>
              <a:rPr lang="hr-HR" sz="9600" dirty="0"/>
              <a:t>izrađuje </a:t>
            </a:r>
            <a:r>
              <a:rPr lang="hr-HR" sz="9600" dirty="0" smtClean="0"/>
              <a:t>i vrednuje vlastite uratke ( čestitke, pano )</a:t>
            </a:r>
          </a:p>
          <a:p>
            <a:pPr algn="just"/>
            <a:r>
              <a:rPr lang="hr-HR" sz="9600" dirty="0" smtClean="0"/>
              <a:t>pokazuje </a:t>
            </a:r>
            <a:r>
              <a:rPr lang="hr-HR" sz="9600" dirty="0"/>
              <a:t>razumijevanje za konkretne tekstove vezane uz običaje, izdvaja glavnu poruku i samostalno piše tekst na slovačkom </a:t>
            </a:r>
            <a:r>
              <a:rPr lang="hr-HR" sz="9600" dirty="0" smtClean="0"/>
              <a:t>jeziku</a:t>
            </a:r>
          </a:p>
          <a:p>
            <a:pPr algn="just"/>
            <a:r>
              <a:rPr lang="hr-HR" sz="9600" dirty="0"/>
              <a:t>razvija samopouzdanje i kritičko mišljenje te prihvaća prilike za korištenje jezika izvan </a:t>
            </a:r>
            <a:r>
              <a:rPr lang="hr-HR" sz="9600" dirty="0" smtClean="0"/>
              <a:t>nastave</a:t>
            </a:r>
          </a:p>
          <a:p>
            <a:pPr algn="just"/>
            <a:r>
              <a:rPr lang="hr-HR" sz="9600" dirty="0"/>
              <a:t>d</a:t>
            </a:r>
            <a:r>
              <a:rPr lang="hr-HR" sz="9600" dirty="0" smtClean="0"/>
              <a:t>oprinosi očuvanju slovačke kulturne baštine</a:t>
            </a:r>
            <a:endParaRPr lang="hr-HR" sz="96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62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69748" cy="662609"/>
          </a:xfrm>
        </p:spPr>
        <p:txBody>
          <a:bodyPr/>
          <a:lstStyle/>
          <a:p>
            <a:pPr algn="ctr"/>
            <a:r>
              <a:rPr lang="hr-HR" b="1" dirty="0"/>
              <a:t>SLOVAČKI JESENSKI OBIČAJI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4442" y="1272209"/>
            <a:ext cx="11147727" cy="53432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lvl="0" indent="0" algn="just">
              <a:buNone/>
            </a:pPr>
            <a:r>
              <a:rPr lang="hr-HR" b="1" dirty="0"/>
              <a:t>- Radionica Plodovi jeseni </a:t>
            </a:r>
            <a:r>
              <a:rPr lang="hr-HR" dirty="0"/>
              <a:t>– učenik je naučio terminologiju jesenskih plodova, okušao se u glumi u igrokazu, uredio pano, izreke i poslovice o kruhu, naučio recept slovačkoga kruha, usvojio običaj dočekivanja gostiju s kruhom i solju</a:t>
            </a:r>
          </a:p>
          <a:p>
            <a:pPr marL="0" lvl="0" indent="0" algn="just">
              <a:buNone/>
            </a:pPr>
            <a:r>
              <a:rPr lang="hr-HR" b="1" dirty="0"/>
              <a:t>- Radionica na temu kupusa – </a:t>
            </a:r>
            <a:r>
              <a:rPr lang="hr-HR" dirty="0"/>
              <a:t>učenik je naučio imenovati jesenske radove, načine kiseljenje kupusa, recitirao, pjevao, glumio na zadanu temu, realizirao nastup u našičkom dvorcu namijenjen svim građanima Našica (u dogovoru s Maticom slovačkom, Našice).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2" descr="http://os-kralja-tomislava-na.skole.hr/upload/os-kralja-tomislava-na/images/newsimg/544/Image/Picture%2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6" y="3591248"/>
            <a:ext cx="3445067" cy="25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s-kralja-tomislava-na.skole.hr/upload/os-kralja-tomislava-na/images/newsimg/1117/Image/Picture_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56" y="3658040"/>
            <a:ext cx="3663762" cy="245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os-kralja-tomislava-na.skole.hr/upload/os-kralja-tomislava-na/images/newsimg/1117/Image/Picture_0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25" y="3570136"/>
            <a:ext cx="3802937" cy="25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4984126"/>
              </p:ext>
            </p:extLst>
          </p:nvPr>
        </p:nvGraphicFramePr>
        <p:xfrm>
          <a:off x="119270" y="190831"/>
          <a:ext cx="10925092" cy="6472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25092">
                  <a:extLst>
                    <a:ext uri="{9D8B030D-6E8A-4147-A177-3AD203B41FA5}">
                      <a16:colId xmlns:a16="http://schemas.microsoft.com/office/drawing/2014/main" val="2042742071"/>
                    </a:ext>
                  </a:extLst>
                </a:gridCol>
              </a:tblGrid>
              <a:tr h="64723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dirty="0">
                          <a:solidFill>
                            <a:schemeClr val="tx1"/>
                          </a:solidFill>
                        </a:rPr>
                        <a:t>Radionica kuhanja leće </a:t>
                      </a:r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– učenici su na internetu (na slovačkom jeziku) pronašli osnovna obilježja leće za zdravlje,</a:t>
                      </a:r>
                      <a:r>
                        <a:rPr lang="hr-HR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izdvojili osnovne informacije, a zatim predstavili svima u cijeloj školi, naučili kako se priprema tradicionalna juha prema slovačkom receptu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109877"/>
                  </a:ext>
                </a:extLst>
              </a:tr>
            </a:tbl>
          </a:graphicData>
        </a:graphic>
      </p:graphicFrame>
      <p:pic>
        <p:nvPicPr>
          <p:cNvPr id="5" name="Slika 4" descr="http://os-kralja-tomislava-na.skole.hr/upload/os-kralja-tomislava-na/images/newsimg/2334/Image/PA2014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5" y="1591320"/>
            <a:ext cx="3343292" cy="227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://os-kralja-tomislava-na.skole.hr/upload/os-kralja-tomislava-na/images/newsimg/2060/Image/PA2004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1" y="1491146"/>
            <a:ext cx="3162279" cy="23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os-kralja-tomislava-na.skole.hr/upload/os-kralja-tomislava-na/images/newsimg/1543/Image/SAM_120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304" y="1471654"/>
            <a:ext cx="3214257" cy="241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os-kralja-tomislava-na.skole.hr/upload/os-kralja-tomislava-na/images/newsimg/1543/Image/SAM_119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5" y="4089511"/>
            <a:ext cx="3199433" cy="239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os-kralja-tomislava-na.skole.hr/upload/os-kralja-tomislava-na/images/newsimg/2060/Image/PA2004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79" y="4072983"/>
            <a:ext cx="3221471" cy="241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os-kralja-tomislava-na.skole.hr/upload/os-kralja-tomislava-na/images/newsimg/2060/Image/PA2004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304" y="4072983"/>
            <a:ext cx="3199431" cy="239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91886"/>
            <a:ext cx="8596668" cy="816713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SL</a:t>
            </a:r>
            <a:r>
              <a:rPr lang="hr-HR" b="1" dirty="0"/>
              <a:t>OVAČKI BOŽIĆNI OBIČAJI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82880" y="1123729"/>
            <a:ext cx="10337074" cy="564283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lvl="0" algn="just"/>
            <a:r>
              <a:rPr lang="hr-HR" b="1" dirty="0"/>
              <a:t>Radionice slovačkih božićnih običaja </a:t>
            </a:r>
            <a:r>
              <a:rPr lang="hr-HR" dirty="0"/>
              <a:t>– učenik je naučio leksik karakterističnih božićnih simbola, kratke božićne pjesmice i igre, kako se priprema tradicionalni božićni stol te sudjelovao na božićnoj priredbi Matice slovačke, Markovac Našički, razvijajući svijest o svom slovačkom podrijetlu i čuvajući narodnu baštinu</a:t>
            </a:r>
          </a:p>
          <a:p>
            <a:pPr algn="just"/>
            <a:r>
              <a:rPr lang="hr-HR" b="1" dirty="0"/>
              <a:t>Radionica izrade božićnih bombona </a:t>
            </a:r>
            <a:r>
              <a:rPr lang="hr-HR" dirty="0"/>
              <a:t>– učenik je naučio slovački recept za izradu bombona i kako se oni ukrašavaju</a:t>
            </a:r>
          </a:p>
          <a:p>
            <a:pPr algn="just"/>
            <a:r>
              <a:rPr lang="hr-HR" b="1" dirty="0"/>
              <a:t>Radionica božićnih čestitki i božićnog čestitanja </a:t>
            </a:r>
            <a:r>
              <a:rPr lang="hr-HR" dirty="0"/>
              <a:t>– učenik je naučio pisati prigodne riječi i rečenice čestitanja koje kasnije koristi na društvenim mrežama s osobama s kojima komunicira na slovačkom, tj. koristi slovačko čestitanje i izvan nastave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2" descr="http://os-kralja-tomislava-na.skole.hr/upload/os-kralja-tomislava-na/images/newsimg/1616/Image/Picture_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5" y="4087408"/>
            <a:ext cx="3881719" cy="25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s-kralja-tomislava-na.skole.hr/upload/os-kralja-tomislava-na/images/newsimg/1897/Image/DSC08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80" y="4178745"/>
            <a:ext cx="3604887" cy="240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266" y="3728172"/>
            <a:ext cx="1754732" cy="29470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997" y="4606834"/>
            <a:ext cx="1500899" cy="2068387"/>
          </a:xfrm>
          <a:prstGeom prst="rect">
            <a:avLst/>
          </a:prstGeom>
        </p:spPr>
      </p:pic>
      <p:pic>
        <p:nvPicPr>
          <p:cNvPr id="9" name="Slika 8"/>
          <p:cNvPicPr/>
          <p:nvPr/>
        </p:nvPicPr>
        <p:blipFill>
          <a:blip r:embed="rId6"/>
          <a:stretch>
            <a:fillRect/>
          </a:stretch>
        </p:blipFill>
        <p:spPr>
          <a:xfrm>
            <a:off x="10602192" y="2403360"/>
            <a:ext cx="1438247" cy="21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461554"/>
            <a:ext cx="8596668" cy="937876"/>
          </a:xfrm>
        </p:spPr>
        <p:txBody>
          <a:bodyPr/>
          <a:lstStyle/>
          <a:p>
            <a:pPr algn="ctr"/>
            <a:r>
              <a:rPr lang="hr-HR" b="1" dirty="0"/>
              <a:t>SLOVAČKI USKRSNI OBIČAJI 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2217" y="1141203"/>
            <a:ext cx="9744891" cy="559771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 algn="just"/>
            <a:r>
              <a:rPr lang="hr-HR" sz="2000" b="1" dirty="0"/>
              <a:t>Radionica izrade </a:t>
            </a:r>
            <a:r>
              <a:rPr lang="hr-HR" sz="2000" b="1" dirty="0" err="1"/>
              <a:t>korbačika</a:t>
            </a:r>
            <a:r>
              <a:rPr lang="hr-HR" sz="2000" b="1" dirty="0"/>
              <a:t> </a:t>
            </a:r>
            <a:r>
              <a:rPr lang="hr-HR" sz="2000" dirty="0"/>
              <a:t>– učenik je naučio kako se uskrsni korbač plete od vrbovih šiba, da je to tradicionalan simbol Slovaka pri običaju šibanja na uskrsni ponedjeljak</a:t>
            </a:r>
          </a:p>
          <a:p>
            <a:pPr lvl="0" algn="just"/>
            <a:r>
              <a:rPr lang="hr-HR" sz="2000" b="1" dirty="0"/>
              <a:t>Radionica slovačkih uskrsnih običaja</a:t>
            </a:r>
            <a:r>
              <a:rPr lang="hr-HR" sz="2000" dirty="0"/>
              <a:t>: šibanje, polijevanje i čestitanje – učenik prepoznaje da je to karakterističan slovački običaj, zna ga potražiti na internetu, naučio  je čestitku u obliku recitacije ili  igrokaza te pjesme s kojima je imao mogućnost aktivnog sudjelovanja i nastupanja na uskrsnim priredbama u školi ili svom mjestu u suradnji s folklornim društvom (SKUU „Franjo </a:t>
            </a:r>
            <a:r>
              <a:rPr lang="hr-HR" sz="2000" dirty="0" err="1"/>
              <a:t>Strapač</a:t>
            </a:r>
            <a:r>
              <a:rPr lang="hr-HR" sz="2000" dirty="0"/>
              <a:t>” Markovac Našički).</a:t>
            </a:r>
          </a:p>
          <a:p>
            <a:pPr marL="0" indent="0">
              <a:buNone/>
            </a:pPr>
            <a:endParaRPr lang="hr-HR" dirty="0">
              <a:solidFill>
                <a:schemeClr val="accent5"/>
              </a:solidFill>
            </a:endParaRPr>
          </a:p>
        </p:txBody>
      </p:sp>
      <p:pic>
        <p:nvPicPr>
          <p:cNvPr id="4" name="Picture 2" descr="http://os-kralja-tomislava-na.skole.hr/upload/os-kralja-tomislava-na/images/newsimg/2975/Image/20190416_131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3" y="4214660"/>
            <a:ext cx="4655963" cy="24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s-kralja-tomislava-na.skole.hr/upload/os-kralja-tomislava-na/images/newsimg/2975/Image/20190416_131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97" y="4214660"/>
            <a:ext cx="4664143" cy="24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9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http://os-kralja-tomislava-na.skole.hr/upload/os-kralja-tomislava-na/images/newsimg/988/Image/fotografij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58" y="3316030"/>
            <a:ext cx="4603777" cy="34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os-kralja-tomislava-na.skole.hr/upload/os-kralja-tomislava-na/images/newsimg/988/Image/fotografija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75" y="3694242"/>
            <a:ext cx="3918505" cy="293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kralja-tomislava-na.skole.hr/upload/os-kralja-tomislava-na/images/newsimg/371/Image/Picture%2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71" y="99328"/>
            <a:ext cx="4288937" cy="321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os-kralja-tomislava-na.skole.hr/upload/os-kralja-tomislava-na/images/newsimg/2975/Image/20190416_1301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1" y="317215"/>
            <a:ext cx="572076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520" y="3451771"/>
            <a:ext cx="31242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TM02900688[[fn=Faseta]]</Template>
  <TotalTime>2063</TotalTime>
  <Words>740</Words>
  <Application>Microsoft Office PowerPoint</Application>
  <PresentationFormat>Široki zaslon</PresentationFormat>
  <Paragraphs>79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7" baseType="lpstr">
      <vt:lpstr>Alef</vt:lpstr>
      <vt:lpstr>Arial</vt:lpstr>
      <vt:lpstr>Calibri</vt:lpstr>
      <vt:lpstr>Calibri Light</vt:lpstr>
      <vt:lpstr>Calisto MT</vt:lpstr>
      <vt:lpstr>Freestyle Script</vt:lpstr>
      <vt:lpstr>Gabriola</vt:lpstr>
      <vt:lpstr>Leelawadee UI</vt:lpstr>
      <vt:lpstr>Microsoft PhagsPa</vt:lpstr>
      <vt:lpstr>Segoe Print</vt:lpstr>
      <vt:lpstr>Times New Roman</vt:lpstr>
      <vt:lpstr>Trebuchet MS</vt:lpstr>
      <vt:lpstr>Wingdings 3</vt:lpstr>
      <vt:lpstr>Faseta</vt:lpstr>
      <vt:lpstr>                       DRŽAVNI STRUČNI SKUP ZA OBRAZOVNE DJELATNIKE OBRAZOVNIH USTANOVA   NA JEZIKU I PISMU NACIONALNIH MANJINA, 21.V.2021.   Radionice u nastavi slovačkog jezika i kulture  vezane uz slovačke običaje (SLOVAČKA NACIONALNA MANJINA)       Ana Marošević, prof. slovačkog jezika i književnosti,     OŠ kralja Tomislava, Našice i PŠ Markovac Našički                                                                                                       </vt:lpstr>
      <vt:lpstr> Slovački jezik i kultura prema modelu C </vt:lpstr>
      <vt:lpstr>RADIONICE U NASTAVI VEZANE  UZ SLOVAČKE NARODNE OBIČAJE </vt:lpstr>
      <vt:lpstr> ISHODI RADIONICA  - kurikularno područje Kultura i mediji (Domena C)  </vt:lpstr>
      <vt:lpstr>SLOVAČKI JESENSKI OBIČAJI </vt:lpstr>
      <vt:lpstr>PowerPoint prezentacija</vt:lpstr>
      <vt:lpstr>SLOVAČKI BOŽIĆNI OBIČAJI </vt:lpstr>
      <vt:lpstr>SLOVAČKI USKRSNI OBIČAJI  </vt:lpstr>
      <vt:lpstr>PowerPoint prezentacija</vt:lpstr>
      <vt:lpstr> Radionica žičarstva  </vt:lpstr>
      <vt:lpstr>Radionica žičarstva  </vt:lpstr>
      <vt:lpstr>Radionica modrotiska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Radionice u nastavi slovačkog jezika  vezano uz slovačke običaje</dc:title>
  <dc:creator>Korisnik</dc:creator>
  <cp:lastModifiedBy>Ana Marošević</cp:lastModifiedBy>
  <cp:revision>170</cp:revision>
  <dcterms:created xsi:type="dcterms:W3CDTF">2021-05-08T18:52:52Z</dcterms:created>
  <dcterms:modified xsi:type="dcterms:W3CDTF">2021-11-23T17:28:27Z</dcterms:modified>
</cp:coreProperties>
</file>