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8" r:id="rId4"/>
    <p:sldId id="295" r:id="rId5"/>
    <p:sldId id="296" r:id="rId6"/>
    <p:sldId id="306" r:id="rId7"/>
    <p:sldId id="304" r:id="rId8"/>
    <p:sldId id="305" r:id="rId9"/>
    <p:sldId id="307" r:id="rId10"/>
    <p:sldId id="297" r:id="rId11"/>
    <p:sldId id="298" r:id="rId12"/>
    <p:sldId id="301" r:id="rId13"/>
    <p:sldId id="302" r:id="rId14"/>
    <p:sldId id="300" r:id="rId15"/>
    <p:sldId id="308" r:id="rId16"/>
    <p:sldId id="299" r:id="rId17"/>
    <p:sldId id="303" r:id="rId18"/>
    <p:sldId id="30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u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" name="Prostoru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" name="Prostoru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" name="Prostoru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" name="Prostoru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u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49" name="Prostoru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u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Prostoru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59" name="Prostoru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0" name="Prostoru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u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u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Prostoru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4" name="Prostoru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5" name="Prostoru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u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u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Prostoru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8" name="Prostoru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u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u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1" name="Prostoru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2" name="Prostoru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3" name="Prostoru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15" name="Prostoru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16" name="Prostoru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u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5" name="Prostoru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6" name="Prostoru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7" name="Prostoru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8" name="Prostoru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9" name="Prostoru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0" name="Prostoru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1" name="Prostoru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2" name="Prostoru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3" name="Prostoru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4" name="Prostoru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5" name="Prostoru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6" name="Prostoru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7" name="Prostoru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8" name="Prostoru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9" name="Prostoru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0" name="Prostoru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1" name="Prostoru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2" name="Prostoru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3" name="Prostoru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4" name="Prostoru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5" name="Prostoru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u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8" name="Prostoru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9" name="Prostoru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0" name="Prostoru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1" name="Prostoru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2" name="Prostoru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3" name="Prostoru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4" name="Prostoru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5" name="Prostoru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6" name="Prostoru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7" name="Prostoru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8" name="Prostoru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9" name="Prostoru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0" name="Prostoru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1" name="Prostoru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2" name="Prostoru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3" name="Prostoru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4" name="Prostoru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5" name="Prostoru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6" name="Prostoru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7" name="Prostoru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8" name="Prostoru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9" name="Prostoru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0" name="Prostoru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u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3" name="Prostoru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4" name="Prostoru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5" name="Prostoru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6" name="Prostoru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7" name="Prostoru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8" name="Prostoru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9" name="Prostoru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7" name="Prostoru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u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4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5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u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Prostoru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8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9" name="Prostoru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1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2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3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5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6" name="Prostoru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7" name="Prostoru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8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5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6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7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8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9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0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1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2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3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4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5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6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7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8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9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0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1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2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3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4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5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6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7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8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9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0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1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2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3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4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5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6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7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8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9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0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1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2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3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4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5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6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7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8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9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0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1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2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3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4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5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6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u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9" name="Prostoru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0" name="Prostoru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1" name="Prostoru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2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3" name="Prostoru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4" name="Prostoru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5" name="Prostoru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6" name="Prostoru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7" name="Prostoru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8" name="Prostoru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9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0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1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2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3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4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5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6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7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8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9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0" name="Prostoru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1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2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3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4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5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6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7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8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9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0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1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2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3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4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5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6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7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8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9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0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1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2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3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4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5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6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7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8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9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0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1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2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3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4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5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6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7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8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9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0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1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2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3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4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5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6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7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8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9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0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1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2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3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4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5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6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7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8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9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u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2" name="Prostoru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3" name="Prostoru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4" name="Prostoru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5" name="Prostoru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6" name="Prostoru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7" name="Prostoru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8" name="Prostoru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9" name="Prostoru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0" name="Prostoru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1" name="Prostoru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2" name="Prostoru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3" name="Prostoru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5" name="Prostoru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6" name="Prostoru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7" name="Prostoru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9" name="Prostoru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0" name="Prostoru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1" name="Prostoru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2" name="Prostoru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3" name="Prostoru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4" name="Prostoru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7" name="Prostoru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8" name="Prostoru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u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2" name="Prostoru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3" name="Prostoru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4" name="Prostoru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5" name="Prostoru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6" name="Prostoru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7" name="Prostoru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8" name="Prostoru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9" name="Prostoru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0" name="Prostoru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1" name="Prostoru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2" name="Prostoru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3" name="Prostoru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4" name="Prostoru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5" name="Prostoru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6" name="Prostoru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7" name="Prostoru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8" name="Prostoru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9" name="Prostoru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310" name="Prostoru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u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3" name="Prostoru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4" name="Prostoru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5" name="Prostoru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6" name="Prostoru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7" name="Prostoru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8" name="Prostoru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9" name="Prostoru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0" name="Prostoru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1" name="Prostoru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2" name="Prostoru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3" name="Prostoru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4" name="Prostoru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5" name="Prostoru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6" name="Prostoru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7" name="Prostoru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8" name="Prostoru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9" name="Prostoru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0" name="Prostoru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1" name="Prostoru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2" name="Prostoru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3" name="Prostoru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4" name="Prostoru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5" name="Prostoru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6" name="Prostoru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7" name="Prostoru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8" name="Prostoru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9" name="Prostoru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0" name="Prostoru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1" name="Prostoru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2" name="Prostoru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3" name="Prostoru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4" name="Prostoru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5" name="Prostoru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6" name="Prostoru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7" name="Prostoru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6" name="Prostoru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7" name="Prostoru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8" name="Prostoru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9" name="Prostoru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0" name="Prostoru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1" name="Prostoru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2" name="Prostoru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3" name="Prostoru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4" name="Prostoru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5" name="Prostoru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6" name="Prostoru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7" name="Prostoru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8" name="Prostoru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9" name="Prostoru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0" name="Prostoru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1" name="Prostoru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2" name="Prostoru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3" name="Prostoru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4" name="Prostoru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5" name="Prostoru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6" name="Prostoru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7" name="Prostoru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8" name="Prostoru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9" name="Prostoru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0" name="Prostoru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1" name="Prostoru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2" name="Prostoru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3" name="Prostoru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4" name="Prostoru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5" name="Prostoru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6" name="Prostoru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7" name="Prostoru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8" name="Prostoru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9" name="Prostoru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0" name="Prostoru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1" name="Prostoru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2" name="Prostoru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3" name="Prostoru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4" name="Prostoru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5" name="Prostoru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6" name="Prostoru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7" name="Prostoru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8" name="Prostoru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9" name="Prostoru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20" name="Prostoru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21" name="Prostoru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7" name="Prostoru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8" name="Prostoru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9" name="Prostoru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0" name="Prostoru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1" name="Prostoru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2" name="Prostoru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3" name="Prostoru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4" name="Prostoru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0" name="Prostoru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1" name="Prostoru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2" name="Prostoru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3" name="Prostoru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4" name="Prostoru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5" name="Prostoru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4" name="Prostoru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5" name="Prostoru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6" name="Prostoru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7" name="Prostoru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8" name="Prostoru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4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5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6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7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8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9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0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3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4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5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6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7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8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9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u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2" name="Prostoru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3" name="Prostoru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4" name="Prostoru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5" name="Prostoru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6" name="Prostoru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7" name="Prostoru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8" name="Prostoru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ostoru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u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u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u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u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u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u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hr-HR" smtClean="0"/>
              <a:pPr/>
              <a:t>30.8.2016.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0031" y="818162"/>
            <a:ext cx="9360418" cy="3505643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hr-HR" sz="6600" b="0" i="0" dirty="0" smtClean="0">
                <a:solidFill>
                  <a:schemeClr val="tx1"/>
                </a:solidFill>
                <a:latin typeface="Cambria"/>
              </a:rPr>
              <a:t>Osnovna škola</a:t>
            </a:r>
            <a:br>
              <a:rPr lang="hr-HR" sz="6600" b="0" i="0" dirty="0" smtClean="0">
                <a:solidFill>
                  <a:schemeClr val="tx1"/>
                </a:solidFill>
                <a:latin typeface="Cambria"/>
              </a:rPr>
            </a:br>
            <a:r>
              <a:rPr lang="hr-HR" sz="6600" b="0" i="0" dirty="0" smtClean="0">
                <a:solidFill>
                  <a:schemeClr val="tx1"/>
                </a:solidFill>
                <a:latin typeface="Cambria"/>
              </a:rPr>
              <a:t>kralja Tomislava</a:t>
            </a:r>
            <a:br>
              <a:rPr lang="hr-HR" sz="6600" b="0" i="0" dirty="0" smtClean="0">
                <a:solidFill>
                  <a:schemeClr val="tx1"/>
                </a:solidFill>
                <a:latin typeface="Cambria"/>
              </a:rPr>
            </a:br>
            <a:r>
              <a:rPr lang="hr-HR" dirty="0" smtClean="0">
                <a:latin typeface="Cambria"/>
              </a:rPr>
              <a:t>Našice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/>
              <a:t>Učitelji i  učenici škole rado se uključuju u humanitarne, ekološke, likovne i edukativne akcije i aktivnosti te surađuju u programima lokalne zajednice u svrhu ostvarivanja odgojno-obrazovnih ciljeva i odgoja budućih aktivnih i odgovornih članova naše </a:t>
            </a:r>
            <a:r>
              <a:rPr lang="hr-HR" sz="2400" dirty="0" smtClean="0"/>
              <a:t>zajednice. </a:t>
            </a:r>
          </a:p>
          <a:p>
            <a:pPr marL="45720" indent="0">
              <a:buNone/>
            </a:pPr>
            <a:r>
              <a:rPr lang="hr-HR" sz="2400" dirty="0" smtClean="0"/>
              <a:t>Za svoj rad nagrađeni smo brojnim nagradama.</a:t>
            </a:r>
            <a:endParaRPr lang="hr-HR" sz="2400" dirty="0"/>
          </a:p>
          <a:p>
            <a:pPr marL="4572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600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b="1" dirty="0"/>
              <a:t>Godišnja nagrada Luka Ritz 2012</a:t>
            </a:r>
            <a:r>
              <a:rPr lang="pl-PL" sz="2400" dirty="0"/>
              <a:t>. za promicanje tolerancije i škole bez nasilja (MZOS</a:t>
            </a:r>
            <a:r>
              <a:rPr lang="pl-PL" sz="2400" dirty="0" smtClean="0"/>
              <a:t>).</a:t>
            </a:r>
            <a:endParaRPr lang="hr-HR" sz="2400" dirty="0"/>
          </a:p>
        </p:txBody>
      </p:sp>
      <p:pic>
        <p:nvPicPr>
          <p:cNvPr id="4" name="Slika 3" descr="H:\slike\U Vladi 12.6.2012\7179685145_8cc371ce48_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 bwMode="auto">
          <a:xfrm>
            <a:off x="526821" y="2602105"/>
            <a:ext cx="4750435" cy="291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http://os-kralja-tomislava-na.skole.hr/upload/os-kralja-tomislava-na/images/newsimg/1061/Image/DSC_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1" y="2315085"/>
            <a:ext cx="4444365" cy="320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8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62162" y="1485900"/>
            <a:ext cx="4301265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/>
              <a:t>Povelja humanosti 2010. </a:t>
            </a:r>
            <a:r>
              <a:rPr lang="hr-HR" sz="2400" dirty="0"/>
              <a:t>(Osječko-baranjska županija</a:t>
            </a:r>
            <a:r>
              <a:rPr lang="hr-HR" sz="2400" dirty="0" smtClean="0"/>
              <a:t>). 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611" y="1865076"/>
            <a:ext cx="4717156" cy="37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11588" y="261258"/>
            <a:ext cx="3422469" cy="5377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/>
              <a:t>„Otisak srca“ 2010. i 2014. </a:t>
            </a:r>
            <a:r>
              <a:rPr lang="hr-HR" sz="2400" dirty="0"/>
              <a:t>za volonterske inicijative i inovativne modele razvoja volonterstva (Nacionalna zaklada za razvoj civilnog društva)</a:t>
            </a:r>
          </a:p>
        </p:txBody>
      </p:sp>
      <p:pic>
        <p:nvPicPr>
          <p:cNvPr id="3074" name="Picture 2" descr="http://os-kralja-tomislava-na.skole.hr/upload/os-kralja-tomislava-na/images/newsimg/1877/Image/1_____PC129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" y="78910"/>
            <a:ext cx="7009094" cy="52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234" y="3984171"/>
            <a:ext cx="2155372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80338" y="1485900"/>
            <a:ext cx="5383090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b="1" dirty="0"/>
              <a:t>Nagrada Nipetnišest 2009., 2011. i 2013. </a:t>
            </a:r>
            <a:r>
              <a:rPr lang="pl-PL" sz="2400" dirty="0"/>
              <a:t>za grupno humano djelo (Plavi telefon</a:t>
            </a:r>
            <a:r>
              <a:rPr lang="pl-PL" sz="2400" dirty="0" smtClean="0"/>
              <a:t>).</a:t>
            </a:r>
            <a:endParaRPr lang="hr-HR" sz="2400" dirty="0"/>
          </a:p>
        </p:txBody>
      </p:sp>
      <p:pic>
        <p:nvPicPr>
          <p:cNvPr id="1026" name="Picture 2" descr="http://os-kralja-tomislava-na.skole.hr/upload/os-kralja-tomislava-na/images/newsimg/1615/Image/9___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343910"/>
            <a:ext cx="4167404" cy="57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-kralja-tomislava-na.skole.hr/upload/os-kralja-tomislava-na/images/newsimg/2141/Image/23.%20PC086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82114"/>
            <a:ext cx="4467496" cy="59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408022" y="17315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2015. </a:t>
            </a:r>
            <a:r>
              <a:rPr lang="hr-HR" sz="2400" dirty="0" smtClean="0">
                <a:solidFill>
                  <a:srgbClr val="000000"/>
                </a:solidFill>
              </a:rPr>
              <a:t>godina: </a:t>
            </a:r>
          </a:p>
          <a:p>
            <a:r>
              <a:rPr lang="hr-HR" sz="2400" dirty="0" smtClean="0">
                <a:solidFill>
                  <a:srgbClr val="000000"/>
                </a:solidFill>
              </a:rPr>
              <a:t>Godišnja volonterska nagrada „Učiniti </a:t>
            </a:r>
            <a:r>
              <a:rPr lang="hr-HR" sz="2400" dirty="0">
                <a:solidFill>
                  <a:srgbClr val="000000"/>
                </a:solidFill>
              </a:rPr>
              <a:t>nevidljivo vidljivim“</a:t>
            </a:r>
            <a:r>
              <a:rPr lang="hr-HR" sz="2400" dirty="0" smtClean="0">
                <a:solidFill>
                  <a:srgbClr val="000000"/>
                </a:solidFill>
              </a:rPr>
              <a:t>, </a:t>
            </a:r>
            <a:r>
              <a:rPr lang="hr-HR" sz="2400" dirty="0">
                <a:solidFill>
                  <a:srgbClr val="000000"/>
                </a:solidFill>
              </a:rPr>
              <a:t>koju dodjeljuje Volonterski centar Osijek</a:t>
            </a:r>
            <a:r>
              <a:rPr lang="hr-HR" sz="2400" dirty="0" smtClean="0">
                <a:solidFill>
                  <a:srgbClr val="000000"/>
                </a:solidFill>
              </a:rPr>
              <a:t>, u </a:t>
            </a:r>
            <a:r>
              <a:rPr lang="hr-HR" sz="2400" dirty="0">
                <a:solidFill>
                  <a:srgbClr val="000000"/>
                </a:solidFill>
              </a:rPr>
              <a:t>kategoriji za Doprinos razvoja školskog </a:t>
            </a:r>
            <a:r>
              <a:rPr lang="hr-HR" sz="2400" dirty="0" smtClean="0">
                <a:solidFill>
                  <a:srgbClr val="000000"/>
                </a:solidFill>
              </a:rPr>
              <a:t>volonterstva </a:t>
            </a:r>
            <a:r>
              <a:rPr lang="hr-HR" sz="2400" dirty="0">
                <a:solidFill>
                  <a:srgbClr val="000000"/>
                </a:solidFill>
              </a:rPr>
              <a:t> 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222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Učitelje i stručne suradnike potičemo na napredovanje te je u posljednjih 5 godina 10 djelatnika promovirano u zvanje učitelj mentor, a 3 u učitelj savjetnik.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076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70500" y="78910"/>
            <a:ext cx="4185355" cy="59757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Sustavno se radi i na opremanju škole. </a:t>
            </a:r>
          </a:p>
          <a:p>
            <a:pPr marL="45720" indent="0">
              <a:buNone/>
            </a:pPr>
            <a:r>
              <a:rPr lang="hr-HR" sz="2400" dirty="0" smtClean="0"/>
              <a:t>Svaka učionica opremljena je računalom i projektorom te ima pristup internetu. </a:t>
            </a:r>
          </a:p>
          <a:p>
            <a:pPr marL="45720" indent="0">
              <a:buNone/>
            </a:pPr>
            <a:r>
              <a:rPr lang="hr-HR" sz="2400" dirty="0" smtClean="0"/>
              <a:t>Većina je učionica opremljena  zastorima i klima-uređajem.</a:t>
            </a:r>
          </a:p>
          <a:p>
            <a:pPr marL="45720" indent="0">
              <a:buNone/>
            </a:pPr>
            <a:r>
              <a:rPr lang="hr-HR" sz="2400" dirty="0" smtClean="0"/>
              <a:t>Predvorje škole opremili smo kaučima kako bismo prostor škole učinili ugodnijim.</a:t>
            </a:r>
          </a:p>
          <a:p>
            <a:pPr marL="45720" indent="0">
              <a:buNone/>
            </a:pPr>
            <a:r>
              <a:rPr lang="hr-HR" sz="2400" dirty="0" smtClean="0"/>
              <a:t>Započela je dogradnja zgrade PŠ Markovac.</a:t>
            </a:r>
          </a:p>
          <a:p>
            <a:pPr marL="45720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26" y="241217"/>
            <a:ext cx="4637799" cy="34797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6170" y="2649802"/>
            <a:ext cx="5153873" cy="38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343879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Na kraju…</a:t>
            </a:r>
            <a:br>
              <a:rPr lang="hr-HR" sz="3200" dirty="0" smtClean="0"/>
            </a:br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>Dobro došli </a:t>
            </a:r>
            <a:r>
              <a:rPr lang="hr-HR" sz="3200" dirty="0" smtClean="0"/>
              <a:t>u Osnovnu školu kralja Tomislava Našice i dođite nam opet!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856016" y="196586"/>
            <a:ext cx="10325510" cy="274973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/>
              <a:t>Osnovna škola kralja Tomislava Našice osnovana je 2002., a nalazi se u zgradi sagrađenoj 2001. godine. </a:t>
            </a:r>
            <a:endParaRPr lang="hr-HR" sz="2400" dirty="0" smtClean="0"/>
          </a:p>
          <a:p>
            <a:pPr marL="45720" indent="0">
              <a:buNone/>
            </a:pPr>
            <a:r>
              <a:rPr lang="hr-HR" sz="2400" dirty="0" smtClean="0"/>
              <a:t>2003</a:t>
            </a:r>
            <a:r>
              <a:rPr lang="hr-HR" sz="2400" dirty="0"/>
              <a:t>. godine uz školu je sagrađena </a:t>
            </a:r>
            <a:r>
              <a:rPr lang="hr-HR" sz="2400" dirty="0" smtClean="0"/>
              <a:t>i školsko - sportska dvorana namijenjena </a:t>
            </a:r>
            <a:r>
              <a:rPr lang="hr-HR" sz="2400" dirty="0"/>
              <a:t>učenicima i građanima</a:t>
            </a:r>
            <a:r>
              <a:rPr lang="hr-HR" sz="2400" dirty="0" smtClean="0"/>
              <a:t>.</a:t>
            </a:r>
          </a:p>
          <a:p>
            <a:pPr marL="45720" indent="0">
              <a:buNone/>
            </a:pPr>
            <a:r>
              <a:rPr lang="hr-HR" sz="2400" dirty="0" smtClean="0"/>
              <a:t>Uz </a:t>
            </a:r>
            <a:r>
              <a:rPr lang="hr-HR" sz="2400" dirty="0"/>
              <a:t>određeni dio Našica, upisno područje naše  škole čine okolna mjesta Brezik, </a:t>
            </a:r>
            <a:r>
              <a:rPr lang="hr-HR" sz="2400" dirty="0" err="1"/>
              <a:t>Šipovac</a:t>
            </a:r>
            <a:r>
              <a:rPr lang="hr-HR" sz="2400" dirty="0"/>
              <a:t>, Markovac, </a:t>
            </a:r>
            <a:r>
              <a:rPr lang="hr-HR" sz="2400" dirty="0" err="1"/>
              <a:t>Zoljan</a:t>
            </a:r>
            <a:r>
              <a:rPr lang="hr-HR" sz="2400" dirty="0"/>
              <a:t>, Gradac, </a:t>
            </a:r>
            <a:r>
              <a:rPr lang="hr-HR" sz="2400" dirty="0" err="1"/>
              <a:t>Velimirovac</a:t>
            </a:r>
            <a:r>
              <a:rPr lang="hr-HR" sz="2400" dirty="0"/>
              <a:t>, Lila i </a:t>
            </a:r>
            <a:r>
              <a:rPr lang="hr-HR" sz="2400" dirty="0" err="1"/>
              <a:t>Londžica</a:t>
            </a:r>
            <a:r>
              <a:rPr lang="hr-HR" sz="2400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16" y="3271600"/>
            <a:ext cx="10477279" cy="347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11007" y="388621"/>
            <a:ext cx="9134856" cy="13618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/>
              <a:t>Uz matičnu školu, za učenike razredne nastave </a:t>
            </a:r>
            <a:r>
              <a:rPr lang="hr-HR" sz="2400" dirty="0" smtClean="0"/>
              <a:t>nastava je organizirana u </a:t>
            </a:r>
            <a:r>
              <a:rPr lang="hr-HR" sz="2400" dirty="0"/>
              <a:t>trima područnim školama: Gradac, Markovac i </a:t>
            </a:r>
            <a:r>
              <a:rPr lang="hr-HR" sz="2400" dirty="0" err="1"/>
              <a:t>Velimirovac</a:t>
            </a:r>
            <a:r>
              <a:rPr lang="hr-HR" sz="2400" dirty="0"/>
              <a:t>. </a:t>
            </a:r>
          </a:p>
        </p:txBody>
      </p:sp>
      <p:pic>
        <p:nvPicPr>
          <p:cNvPr id="4" name="Slika 3" descr="http://os-kralja-tomislava-na.skole.hr/upload/os-kralja-tomislava-na/images/static3/3916/Image/PS_Markova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2129245"/>
            <a:ext cx="3618411" cy="259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os-kralja-tomislava-na.skole.hr/upload/os-kralja-tomislava-na/images/static3/3916/Image/PS_Velimirova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9"/>
          <a:stretch/>
        </p:blipFill>
        <p:spPr bwMode="auto">
          <a:xfrm>
            <a:off x="8056517" y="2129245"/>
            <a:ext cx="3856808" cy="259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ttp://os-kralja-tomislava-na.skole.hr/upload/os-kralja-tomislava-na/images/static3/3916/Image/PS_Grada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2129245"/>
            <a:ext cx="3464923" cy="2598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utnik 6"/>
          <p:cNvSpPr/>
          <p:nvPr/>
        </p:nvSpPr>
        <p:spPr>
          <a:xfrm>
            <a:off x="4075611" y="4585063"/>
            <a:ext cx="78377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r-H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r-HR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  </a:t>
            </a:r>
            <a:r>
              <a:rPr lang="hr-HR" sz="9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1097964" y="4963627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PO Gradac</a:t>
            </a:r>
            <a:endParaRPr lang="hr-HR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736689" y="5008801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PŠ Markovac</a:t>
            </a:r>
            <a:endParaRPr lang="hr-HR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774475" y="4963627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PŠ </a:t>
            </a:r>
            <a:r>
              <a:rPr lang="hr-HR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Velimirovac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3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77394" y="1224643"/>
            <a:ext cx="5751794" cy="350411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hr-HR" sz="2400" dirty="0"/>
              <a:t>2009.  godine dodijeljen nam je naziv Škola bez barijera. Opremljeni smo </a:t>
            </a:r>
            <a:r>
              <a:rPr lang="hr-HR" sz="2400" dirty="0" smtClean="0"/>
              <a:t>dizalom, prilagođenim toaletima, rampama koje </a:t>
            </a:r>
            <a:r>
              <a:rPr lang="hr-HR" sz="2400" dirty="0"/>
              <a:t>osiguravaju pristup učenika s teškoćama </a:t>
            </a:r>
            <a:r>
              <a:rPr lang="hr-HR" sz="2400"/>
              <a:t>u </a:t>
            </a:r>
            <a:r>
              <a:rPr lang="hr-HR" sz="2400" smtClean="0"/>
              <a:t>kretanju </a:t>
            </a:r>
            <a:r>
              <a:rPr lang="hr-HR" sz="2400" dirty="0"/>
              <a:t>učionicama i ostalim prostorima škole, a imamo i organizirani prijevoz posebno prilagođenim vozilom.</a:t>
            </a:r>
          </a:p>
          <a:p>
            <a:pPr marL="45720" indent="0" algn="just">
              <a:buNone/>
            </a:pPr>
            <a:endParaRPr lang="hr-HR" sz="2400" dirty="0"/>
          </a:p>
        </p:txBody>
      </p:sp>
      <p:pic>
        <p:nvPicPr>
          <p:cNvPr id="4" name="Picture 7" descr="C:\Documents and Settings\zastaz\Desktop\prezentacija o školi\dizalo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9" y="347730"/>
            <a:ext cx="2857098" cy="29207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9" y="3565561"/>
            <a:ext cx="4031615" cy="302387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38" y="3912379"/>
            <a:ext cx="18288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55346" y="1485900"/>
            <a:ext cx="4108082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2014. uveli smo e-Dnevnike.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443" y="1580914"/>
            <a:ext cx="4133446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73521" y="1485900"/>
            <a:ext cx="4558842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2015. godine dobili smo status Eko-škole.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9" y="699753"/>
            <a:ext cx="3507440" cy="4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Danas školu pohađa ukupno 619 učenika u 38 razrednih odjela:</a:t>
            </a:r>
          </a:p>
          <a:p>
            <a:r>
              <a:rPr lang="hr-HR" sz="2400" dirty="0" smtClean="0"/>
              <a:t>19 razrednih odjela razredne nastave (10 u matičnoj školi, 4 u PŠ Markovac, 4 u PŠ </a:t>
            </a:r>
            <a:r>
              <a:rPr lang="hr-HR" sz="2400" dirty="0" err="1" smtClean="0"/>
              <a:t>Velimirovac</a:t>
            </a:r>
            <a:r>
              <a:rPr lang="hr-HR" sz="2400" dirty="0" smtClean="0"/>
              <a:t> te jedna </a:t>
            </a:r>
            <a:r>
              <a:rPr lang="hr-HR" sz="2400" dirty="0" err="1" smtClean="0"/>
              <a:t>trorazredna</a:t>
            </a:r>
            <a:r>
              <a:rPr lang="hr-HR" sz="2400" dirty="0" smtClean="0"/>
              <a:t> kombinacija u PO Gradac)</a:t>
            </a:r>
          </a:p>
          <a:p>
            <a:r>
              <a:rPr lang="hr-HR" sz="2400" dirty="0" smtClean="0"/>
              <a:t>16 razrednih odjela predmetne nastave</a:t>
            </a:r>
          </a:p>
          <a:p>
            <a:r>
              <a:rPr lang="hr-HR" sz="2400" dirty="0" smtClean="0"/>
              <a:t>3 posebna razreda odjela (2 po modelu djelomične integracije te jedna posebna odgojno-obrazovna skupina)</a:t>
            </a:r>
          </a:p>
        </p:txBody>
      </p:sp>
    </p:spTree>
    <p:extLst>
      <p:ext uri="{BB962C8B-B14F-4D97-AF65-F5344CB8AC3E}">
        <p14:creationId xmlns:p14="http://schemas.microsoft.com/office/powerpoint/2010/main" val="379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 smtClean="0"/>
              <a:t>U školi je zaposleno ukupno 80 djelatnika:</a:t>
            </a:r>
          </a:p>
          <a:p>
            <a:r>
              <a:rPr lang="hr-HR" sz="2400" dirty="0" smtClean="0"/>
              <a:t>19 učitelja razredne nastave</a:t>
            </a:r>
          </a:p>
          <a:p>
            <a:r>
              <a:rPr lang="hr-HR" sz="2400" dirty="0" smtClean="0"/>
              <a:t>33 učitelja predmetne nastave</a:t>
            </a:r>
          </a:p>
          <a:p>
            <a:r>
              <a:rPr lang="hr-HR" sz="2400" dirty="0" smtClean="0"/>
              <a:t>3 učitelja edukatora-</a:t>
            </a:r>
            <a:r>
              <a:rPr lang="hr-HR" sz="2400" dirty="0" err="1" smtClean="0"/>
              <a:t>rehabilitatora</a:t>
            </a:r>
            <a:endParaRPr lang="hr-HR" sz="2400" dirty="0" smtClean="0"/>
          </a:p>
          <a:p>
            <a:r>
              <a:rPr lang="hr-HR" sz="2400" dirty="0" smtClean="0"/>
              <a:t>4 stručna suradnika (pedagog, psiholog, defektolog i knjižničar)</a:t>
            </a:r>
          </a:p>
          <a:p>
            <a:r>
              <a:rPr lang="hr-HR" sz="2400" dirty="0" smtClean="0"/>
              <a:t>22 administrativno-tehnička djelatnika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32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5429" y="440872"/>
            <a:ext cx="9134856" cy="26942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dirty="0"/>
              <a:t>Budući da smo škola s najviše učenika koji pohađaju izbornu nastavu slovačkog jezika u Republici Hrvatskoj, njegujemo slovačku tradiciju, kulturu i jezik putem nastave, različitih natječaja i projekata unutar i izvan granica Hrvatske</a:t>
            </a:r>
            <a:r>
              <a:rPr lang="hr-HR" sz="2400" dirty="0" smtClean="0"/>
              <a:t>.</a:t>
            </a:r>
          </a:p>
          <a:p>
            <a:pPr marL="45720" indent="0">
              <a:buNone/>
            </a:pPr>
            <a:r>
              <a:rPr lang="hr-HR" sz="2400" dirty="0" smtClean="0"/>
              <a:t>Učenici koji pohađaju nastavu slovačkog jezika i kulture redovito na natječajima osvajaju nagrade i priznanja.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4" name="Slika 3" descr="F:\Slike\za web\mesić službeno\DSC_03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5914"/>
          <a:stretch/>
        </p:blipFill>
        <p:spPr bwMode="auto">
          <a:xfrm>
            <a:off x="875429" y="3382797"/>
            <a:ext cx="5255895" cy="313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2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Jesenja zabavna prezentacija (široki zaslon)</Template>
  <TotalTime>0</TotalTime>
  <Words>405</Words>
  <Application>Microsoft Office PowerPoint</Application>
  <PresentationFormat>Široki zaslon</PresentationFormat>
  <Paragraphs>40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Cambria</vt:lpstr>
      <vt:lpstr>Times New Roman</vt:lpstr>
      <vt:lpstr>Verdana</vt:lpstr>
      <vt:lpstr>Back to School 16x9</vt:lpstr>
      <vt:lpstr>Osnovna škola kralja Tomislava Našice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 kraju…  Dobro došli u Osnovnu školu kralja Tomislava Našice i dođite nam opet!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2016-08-23T13:05:04Z</dcterms:created>
  <dcterms:modified xsi:type="dcterms:W3CDTF">2016-08-30T17:57:20Z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