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handoutMasterIdLst>
    <p:handoutMasterId r:id="rId57"/>
  </p:handoutMasterIdLst>
  <p:sldIdLst>
    <p:sldId id="256" r:id="rId2"/>
    <p:sldId id="352" r:id="rId3"/>
    <p:sldId id="410" r:id="rId4"/>
    <p:sldId id="353" r:id="rId5"/>
    <p:sldId id="393" r:id="rId6"/>
    <p:sldId id="411" r:id="rId7"/>
    <p:sldId id="366" r:id="rId8"/>
    <p:sldId id="438" r:id="rId9"/>
    <p:sldId id="394" r:id="rId10"/>
    <p:sldId id="378" r:id="rId11"/>
    <p:sldId id="412" r:id="rId12"/>
    <p:sldId id="368" r:id="rId13"/>
    <p:sldId id="413" r:id="rId14"/>
    <p:sldId id="380" r:id="rId15"/>
    <p:sldId id="414" r:id="rId16"/>
    <p:sldId id="416" r:id="rId17"/>
    <p:sldId id="421" r:id="rId18"/>
    <p:sldId id="371" r:id="rId19"/>
    <p:sldId id="422" r:id="rId20"/>
    <p:sldId id="423" r:id="rId21"/>
    <p:sldId id="424" r:id="rId22"/>
    <p:sldId id="425" r:id="rId23"/>
    <p:sldId id="426" r:id="rId24"/>
    <p:sldId id="403" r:id="rId25"/>
    <p:sldId id="427" r:id="rId26"/>
    <p:sldId id="404" r:id="rId27"/>
    <p:sldId id="385" r:id="rId28"/>
    <p:sldId id="399" r:id="rId29"/>
    <p:sldId id="400" r:id="rId30"/>
    <p:sldId id="375" r:id="rId31"/>
    <p:sldId id="401" r:id="rId32"/>
    <p:sldId id="428" r:id="rId33"/>
    <p:sldId id="429" r:id="rId34"/>
    <p:sldId id="405" r:id="rId35"/>
    <p:sldId id="407" r:id="rId36"/>
    <p:sldId id="406" r:id="rId37"/>
    <p:sldId id="408" r:id="rId38"/>
    <p:sldId id="388" r:id="rId39"/>
    <p:sldId id="409" r:id="rId40"/>
    <p:sldId id="420" r:id="rId41"/>
    <p:sldId id="392" r:id="rId42"/>
    <p:sldId id="417" r:id="rId43"/>
    <p:sldId id="418" r:id="rId44"/>
    <p:sldId id="433" r:id="rId45"/>
    <p:sldId id="435" r:id="rId46"/>
    <p:sldId id="434" r:id="rId47"/>
    <p:sldId id="441" r:id="rId48"/>
    <p:sldId id="439" r:id="rId49"/>
    <p:sldId id="442" r:id="rId50"/>
    <p:sldId id="419" r:id="rId51"/>
    <p:sldId id="436" r:id="rId52"/>
    <p:sldId id="430" r:id="rId53"/>
    <p:sldId id="431" r:id="rId54"/>
    <p:sldId id="281" r:id="rId55"/>
  </p:sldIdLst>
  <p:sldSz cx="9144000" cy="6858000" type="screen4x3"/>
  <p:notesSz cx="6735763" cy="986948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4660"/>
  </p:normalViewPr>
  <p:slideViewPr>
    <p:cSldViewPr>
      <p:cViewPr>
        <p:scale>
          <a:sx n="76" d="100"/>
          <a:sy n="76" d="100"/>
        </p:scale>
        <p:origin x="-139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77AC7-88AA-448C-95E9-720E8B2D3F93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7867-B847-418A-938C-8D466F1BF1E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706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C5D23-82B8-4DEE-9EFD-6F5DCC0E92C5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2BF86-2B10-4491-B3B3-953A08890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873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2BF86-2B10-4491-B3B3-953A08890C2B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65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506B37B-5329-467D-A9D8-871CBD06A6C0}" type="datetimeFigureOut">
              <a:rPr lang="hr-HR" smtClean="0"/>
              <a:pPr/>
              <a:t>30.8.2016.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7521195-DAB1-4F54-B49B-253E1A8F89D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ŽSV iz povijesti</a:t>
            </a:r>
            <a:br>
              <a:rPr lang="hr-HR" dirty="0" smtClean="0"/>
            </a:br>
            <a:r>
              <a:rPr lang="hr-HR" dirty="0" smtClean="0"/>
              <a:t>u OŠ kralja Tomislava u Našicama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31. kolovoza 2016.</a:t>
            </a:r>
          </a:p>
          <a:p>
            <a:r>
              <a:rPr lang="hr-HR" dirty="0" smtClean="0"/>
              <a:t>srijeda</a:t>
            </a: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Sandra </a:t>
            </a:r>
            <a:r>
              <a:rPr lang="hr-HR" dirty="0" err="1" smtClean="0">
                <a:latin typeface="+mn-lt"/>
              </a:rPr>
              <a:t>Hvizdak</a:t>
            </a:r>
            <a:r>
              <a:rPr lang="hr-HR" dirty="0" smtClean="0">
                <a:latin typeface="+mn-lt"/>
              </a:rPr>
              <a:t>, prof.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18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18" descr="Opis: Današnje stanje dvo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9"/>
            <a:ext cx="3816423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Dvorac danas                                                                    Dorin paviljon</a:t>
            </a:r>
            <a:endParaRPr lang="hr-HR" dirty="0">
              <a:latin typeface="+mn-lt"/>
            </a:endParaRPr>
          </a:p>
        </p:txBody>
      </p:sp>
      <p:pic>
        <p:nvPicPr>
          <p:cNvPr id="4098" name="Picture 2" descr="C:\Users\Sandra\Pictures\Paviljon_Dore_Pejačevi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9"/>
            <a:ext cx="2736305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r>
              <a:rPr lang="vi-VN" dirty="0"/>
              <a:t>U doba vladanja ugarskih kraljeva iz kuće Arpadovića Našice se nalaze </a:t>
            </a:r>
            <a:r>
              <a:rPr lang="vi-VN" dirty="0" smtClean="0"/>
              <a:t> </a:t>
            </a:r>
            <a:r>
              <a:rPr lang="vi-VN" dirty="0"/>
              <a:t>u Cisdravsko–baranjskoj županiji. </a:t>
            </a:r>
          </a:p>
          <a:p>
            <a:r>
              <a:rPr lang="vi-VN" dirty="0"/>
              <a:t>U crkvenom pogledu pripadaju požeškom arhiđakonatu Pečujske biskupije. </a:t>
            </a:r>
            <a:endParaRPr lang="hr-HR" dirty="0" smtClean="0"/>
          </a:p>
          <a:p>
            <a:r>
              <a:rPr lang="vi-VN" dirty="0" smtClean="0"/>
              <a:t>U </a:t>
            </a:r>
            <a:r>
              <a:rPr lang="vi-VN" dirty="0"/>
              <a:t>prošlosti se često smatralo da su franjevci, nakon što su ih dovele Abe, preuzeli stari samostan templara i ivanovaca 1373. godine. No, danas je prihvaćenija jedna druga teorija.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47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ra\Picture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64" y="1484785"/>
            <a:ext cx="5873963" cy="39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827584" y="5805264"/>
            <a:ext cx="4748100" cy="365125"/>
          </a:xfrm>
        </p:spPr>
        <p:txBody>
          <a:bodyPr/>
          <a:lstStyle/>
          <a:p>
            <a:r>
              <a:rPr lang="hr-HR" smtClean="0">
                <a:latin typeface="+mn-lt"/>
              </a:rPr>
              <a:t>Templarska crkva sv. Martina u Martinu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80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endParaRPr lang="vi-VN" dirty="0"/>
          </a:p>
          <a:p>
            <a:r>
              <a:rPr lang="vi-VN" dirty="0" smtClean="0"/>
              <a:t>Abe </a:t>
            </a:r>
            <a:r>
              <a:rPr lang="vi-VN" dirty="0"/>
              <a:t>su bili rođaci kraljevske kuće Arpadovića. </a:t>
            </a:r>
            <a:endParaRPr lang="hr-HR" dirty="0" smtClean="0"/>
          </a:p>
          <a:p>
            <a:r>
              <a:rPr lang="vi-VN" dirty="0" smtClean="0"/>
              <a:t>Razvijali </a:t>
            </a:r>
            <a:r>
              <a:rPr lang="vi-VN" dirty="0"/>
              <a:t>su obrt i trgovinu te poticali naseljavanje došljaka (hospites), kojima daju povlastice. </a:t>
            </a:r>
            <a:endParaRPr lang="hr-HR" dirty="0" smtClean="0"/>
          </a:p>
          <a:p>
            <a:r>
              <a:rPr lang="vi-VN" dirty="0" smtClean="0"/>
              <a:t>Naselje </a:t>
            </a:r>
            <a:r>
              <a:rPr lang="vi-VN" dirty="0"/>
              <a:t>raste i vjernici grade samostan i crkvu franjevcima.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57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Crkva sv. Antuna Padovanskog u centru </a:t>
            </a:r>
            <a:r>
              <a:rPr lang="hr-HR" dirty="0">
                <a:latin typeface="+mn-lt"/>
              </a:rPr>
              <a:t>grada           Crtež iz 18.st.</a:t>
            </a:r>
          </a:p>
          <a:p>
            <a:endParaRPr lang="hr-HR" dirty="0">
              <a:latin typeface="+mn-lt"/>
            </a:endParaRPr>
          </a:p>
        </p:txBody>
      </p:sp>
      <p:pic>
        <p:nvPicPr>
          <p:cNvPr id="2051" name="Picture 3" descr="C:\Users\Sandra\Pictures\p.t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4725"/>
            <a:ext cx="3384376" cy="44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44725"/>
            <a:ext cx="3024955" cy="457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2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Samostan s crkvom sv. Antuna Padovanskog u Našicama pouzdano  postoji već početkom XIV. </a:t>
            </a:r>
            <a:r>
              <a:rPr lang="hr-HR" dirty="0"/>
              <a:t>s</a:t>
            </a:r>
            <a:r>
              <a:rPr lang="vi-VN" dirty="0" smtClean="0"/>
              <a:t>toljeća</a:t>
            </a:r>
            <a:r>
              <a:rPr lang="hr-HR" dirty="0" smtClean="0"/>
              <a:t> - </a:t>
            </a:r>
            <a:r>
              <a:rPr lang="hr-HR" dirty="0"/>
              <a:t>p</a:t>
            </a:r>
            <a:r>
              <a:rPr lang="vi-VN" dirty="0" smtClean="0"/>
              <a:t>oznato </a:t>
            </a:r>
            <a:r>
              <a:rPr lang="vi-VN" dirty="0"/>
              <a:t>je da su u Slavoniju franjevci stigli već krajem XIII. stoljeća iz Ugarske .</a:t>
            </a:r>
          </a:p>
          <a:p>
            <a:r>
              <a:rPr lang="vi-VN" dirty="0"/>
              <a:t>U Našicama u to vrijeme postoji i druga, danas nepostojeća, crkva koja se spominje još godine 1620. i kasnije. To je prostrana srednjovjekovna crkva Sv. Trojstva. Ona je do 1789. služila kao župna, kada tu funkciju preuzima spomenuta samostanska crkva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vi-VN" dirty="0" smtClean="0"/>
              <a:t> </a:t>
            </a:r>
            <a:r>
              <a:rPr lang="vi-VN" dirty="0"/>
              <a:t>Bila je smještena na današnjem središnjem gradskom trgu, a oko nje se nalazilo župno groblje.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20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fontScale="92500" lnSpcReduction="20000"/>
          </a:bodyPr>
          <a:lstStyle/>
          <a:p>
            <a:endParaRPr lang="vi-VN" dirty="0"/>
          </a:p>
          <a:p>
            <a:endParaRPr lang="vi-VN" dirty="0"/>
          </a:p>
          <a:p>
            <a:r>
              <a:rPr lang="vi-VN" dirty="0"/>
              <a:t>S franjevcima u Našice dolaze i klarise. Za tu tezu postoje i arheološki dokazi.   Zapadno od franjevačkog samostana, pučkog naziva Sv. Klara ili Fratarsko brdo otkriveni  ostaci 1953. godine. Muzej Slavonije vrši istraživanja 1954. i 1956. godine i na dubini od 1,30 m pronalaze debele zidove izrađene od kamena krečnjaka i lomljena kamena, te ostatke podrumskih prostorija i stubište. </a:t>
            </a:r>
          </a:p>
          <a:p>
            <a:r>
              <a:rPr lang="vi-VN" dirty="0"/>
              <a:t>Postoje obrađene teze stručnjaka o postojanju srednjovjekovnog samostana klarisa s kraja XIV. stoljeća, uz već postojeći franjevački samostan, što ukazuje na važnost Našica kao duhovnog središta.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34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/>
          </a:bodyPr>
          <a:lstStyle/>
          <a:p>
            <a:r>
              <a:rPr lang="vi-VN" dirty="0"/>
              <a:t>Povelja kralja Karla Roberta iz 1312., dopušta Abama da sagrade tvrđavu. </a:t>
            </a:r>
            <a:endParaRPr lang="hr-HR" dirty="0" smtClean="0"/>
          </a:p>
          <a:p>
            <a:r>
              <a:rPr lang="vi-VN" dirty="0" smtClean="0"/>
              <a:t>Ona </a:t>
            </a:r>
            <a:r>
              <a:rPr lang="vi-VN" dirty="0"/>
              <a:t>je i podignuta </a:t>
            </a:r>
            <a:r>
              <a:rPr lang="hr-HR" dirty="0" smtClean="0"/>
              <a:t>početkom</a:t>
            </a:r>
            <a:r>
              <a:rPr lang="vi-VN" dirty="0" smtClean="0"/>
              <a:t> </a:t>
            </a:r>
            <a:r>
              <a:rPr lang="vi-VN" dirty="0"/>
              <a:t>XIV. </a:t>
            </a:r>
            <a:r>
              <a:rPr lang="vi-VN" dirty="0" smtClean="0"/>
              <a:t>stoljeć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te je u njihovu posjedu sve do kraja stoljeća kada Abe padaju u nemilost kralja Sigismunda i gube grad–tvrđavu. </a:t>
            </a:r>
            <a:endParaRPr lang="hr-HR" dirty="0" smtClean="0"/>
          </a:p>
          <a:p>
            <a:r>
              <a:rPr lang="vi-VN" dirty="0" smtClean="0"/>
              <a:t>Od </a:t>
            </a:r>
            <a:r>
              <a:rPr lang="vi-VN" dirty="0"/>
              <a:t>tada pa sve do turskih osvajanja u drugoj četvrtini XVI. stoljeća našički se gospodari brzo </a:t>
            </a:r>
            <a:r>
              <a:rPr lang="vi-VN" dirty="0" smtClean="0"/>
              <a:t>izmjenjuju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27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059690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2287"/>
            <a:ext cx="295232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Slika 13" descr="Opis: shematski presj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22287"/>
            <a:ext cx="27363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6033863" cy="365125"/>
          </a:xfrm>
        </p:spPr>
        <p:txBody>
          <a:bodyPr/>
          <a:lstStyle/>
          <a:p>
            <a:r>
              <a:rPr lang="hr-HR" smtClean="0">
                <a:latin typeface="+mn-lt"/>
              </a:rPr>
              <a:t>Ostaci Bedemgrada                                                       Ulazna kula-presjek                                               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7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/>
          </a:bodyPr>
          <a:lstStyle/>
          <a:p>
            <a:r>
              <a:rPr lang="vi-VN" dirty="0"/>
              <a:t>Tvrđava se </a:t>
            </a:r>
            <a:r>
              <a:rPr lang="vi-VN" dirty="0" smtClean="0"/>
              <a:t>nalazi </a:t>
            </a:r>
            <a:r>
              <a:rPr lang="vi-VN" dirty="0"/>
              <a:t>na najvišem dijelu našičke Krndije, iznad sela </a:t>
            </a:r>
            <a:r>
              <a:rPr lang="vi-VN" dirty="0" smtClean="0"/>
              <a:t>Gradac</a:t>
            </a:r>
            <a:r>
              <a:rPr lang="hr-HR" dirty="0" smtClean="0"/>
              <a:t>. </a:t>
            </a:r>
            <a:r>
              <a:rPr lang="vi-VN" dirty="0" smtClean="0"/>
              <a:t>Nosi </a:t>
            </a:r>
            <a:r>
              <a:rPr lang="vi-VN" dirty="0"/>
              <a:t>sve oznake srednjovjekovnoga grada: toranj je četverokutan, na ulaznim vratima nalaze se gotički arhitektonski detalji, zidovi na uglovima pojačani su klesanicima (ugrađeni klesani kamen). </a:t>
            </a:r>
            <a:r>
              <a:rPr lang="vi-VN" dirty="0" smtClean="0"/>
              <a:t>Osovljen</a:t>
            </a:r>
            <a:r>
              <a:rPr lang="hr-HR" dirty="0" smtClean="0"/>
              <a:t>a</a:t>
            </a:r>
            <a:r>
              <a:rPr lang="vi-VN" dirty="0" smtClean="0"/>
              <a:t> </a:t>
            </a:r>
            <a:r>
              <a:rPr lang="vi-VN" dirty="0"/>
              <a:t>je na visini od 407 metara, na teže pristupačnoj i istaknutoj vulkanskoj hridini. Ispod nje se, u južnom podnožju, nalazi stara antička prometnica.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47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Pregled povijesti našičkoga kraja</a:t>
            </a:r>
            <a:endParaRPr lang="hr-HR" dirty="0"/>
          </a:p>
        </p:txBody>
      </p:sp>
      <p:pic>
        <p:nvPicPr>
          <p:cNvPr id="4" name="Rezervirano mjesto sadržaja 3" descr="https://upload.wikimedia.org/wikipedia/hr/a/a9/Na%C5%A1ice_%28grb%29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060848"/>
            <a:ext cx="309634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>
                <a:latin typeface="+mn-lt"/>
              </a:rPr>
              <a:t>Grb grada Našica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7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+mn-lt"/>
              </a:rPr>
              <a:t>Turci su je osvojili 1541. godine i od tada počinje njeno propadanje. U povijesnim izvorima ovaj se lokalitet naziva i Gradina, Našička ruševina, Našička razvalina…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59" y="2564904"/>
            <a:ext cx="2621507" cy="283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latin typeface="+mn-lt"/>
              </a:rPr>
              <a:t>Tlocrt ulazne kule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005369" cy="955234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+mn-lt"/>
              </a:rPr>
              <a:t>Dolazak Turaka</a:t>
            </a:r>
            <a:endParaRPr lang="hr-HR" sz="2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85000" lnSpcReduction="20000"/>
          </a:bodyPr>
          <a:lstStyle/>
          <a:p>
            <a:r>
              <a:rPr lang="vi-VN" dirty="0"/>
              <a:t>Našice su djelomično osvojene 1537, a konačni pad uslijedio je nakon što sultan Sulejman II. daruje Našice velikom veziru Ibrahimu 1541.g</a:t>
            </a:r>
          </a:p>
          <a:p>
            <a:r>
              <a:rPr lang="vi-VN" dirty="0" smtClean="0"/>
              <a:t>Sela </a:t>
            </a:r>
            <a:r>
              <a:rPr lang="vi-VN" dirty="0"/>
              <a:t>bivše općine Našice nalaze se u okviru nekoliko kadiluka. Nahija Podlužje imala je 10 sela i jednu varoš , a obuhvaćala je uže našičko područje, te same Našice, tzv. Varoš Našičku </a:t>
            </a:r>
            <a:r>
              <a:rPr lang="hr-HR" dirty="0" smtClean="0"/>
              <a:t>.</a:t>
            </a:r>
          </a:p>
          <a:p>
            <a:r>
              <a:rPr lang="vi-VN" dirty="0" smtClean="0"/>
              <a:t>U </a:t>
            </a:r>
            <a:r>
              <a:rPr lang="vi-VN" dirty="0"/>
              <a:t>to vrijeme važna je uloga našičkih franjevaca i njihova samostana. Sve do 1757.g. samostan pripada franjevačkoj pokrajinskoj zajednici Bosni Srebrenoj .</a:t>
            </a:r>
          </a:p>
          <a:p>
            <a:r>
              <a:rPr lang="vi-VN" dirty="0"/>
              <a:t>Dva samostana-Velika i Našice-obavljaju školsku djelatnost kroz cijelo vrijeme turske vladavine u Slavoniji.</a:t>
            </a:r>
          </a:p>
        </p:txBody>
      </p:sp>
    </p:spTree>
    <p:extLst>
      <p:ext uri="{BB962C8B-B14F-4D97-AF65-F5344CB8AC3E}">
        <p14:creationId xmlns:p14="http://schemas.microsoft.com/office/powerpoint/2010/main" val="6719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Krajem 1691.g. Osmanlije zauvijek napuštaju Slavoniju. Našice su napustili </a:t>
            </a:r>
            <a:r>
              <a:rPr lang="hr-HR" dirty="0" smtClean="0"/>
              <a:t>14</a:t>
            </a:r>
            <a:r>
              <a:rPr lang="hr-HR" dirty="0"/>
              <a:t>. 9. 1687.g., a do kraja iste, napustili su i okolna mjesta.</a:t>
            </a:r>
          </a:p>
          <a:p>
            <a:r>
              <a:rPr lang="hr-HR" dirty="0"/>
              <a:t>Nakon protjerivanja Turaka sva zemlja je pripadala austrijskom caru. U Osijeku je uspostavljena carska komora koja </a:t>
            </a:r>
            <a:r>
              <a:rPr lang="hr-HR" dirty="0" smtClean="0"/>
              <a:t>je </a:t>
            </a:r>
            <a:r>
              <a:rPr lang="hr-HR" dirty="0"/>
              <a:t>upravljala osvojenom Slavonijom. </a:t>
            </a:r>
            <a:endParaRPr lang="hr-HR" dirty="0" smtClean="0"/>
          </a:p>
          <a:p>
            <a:r>
              <a:rPr lang="hr-HR" dirty="0" smtClean="0"/>
              <a:t>Našice </a:t>
            </a:r>
            <a:r>
              <a:rPr lang="hr-HR" dirty="0"/>
              <a:t>su u kratkom vremenu promijenile niz vlasnika da bi 3. kolovoza 1734. godine pripale Josipu i </a:t>
            </a:r>
            <a:r>
              <a:rPr lang="hr-HR" dirty="0" err="1"/>
              <a:t>Ignjatu</a:t>
            </a:r>
            <a:r>
              <a:rPr lang="hr-HR" dirty="0"/>
              <a:t>, barunima Pejačević. Od osnutka 1745. godine Našice s pripadajućim selima pripadaju Virovitičkoj županiji sa sjedištem u Osijeku.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17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861353" cy="811218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+mn-lt"/>
              </a:rPr>
              <a:t>Našički </a:t>
            </a:r>
            <a:r>
              <a:rPr lang="hr-HR" sz="2000" dirty="0" err="1" smtClean="0">
                <a:latin typeface="+mn-lt"/>
              </a:rPr>
              <a:t>Pejačevići</a:t>
            </a:r>
            <a:endParaRPr lang="hr-HR" sz="2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39248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Do raspada Habsburške Monarhije 1918. godine, </a:t>
            </a:r>
            <a:r>
              <a:rPr lang="hr-HR" dirty="0" err="1"/>
              <a:t>Pejačevići</a:t>
            </a:r>
            <a:r>
              <a:rPr lang="hr-HR" dirty="0"/>
              <a:t> su imali velik utjecaj na sva zbivanja .</a:t>
            </a:r>
            <a:r>
              <a:rPr lang="hr-HR" dirty="0" smtClean="0"/>
              <a:t> </a:t>
            </a:r>
            <a:endParaRPr lang="hr-HR" dirty="0"/>
          </a:p>
          <a:p>
            <a:r>
              <a:rPr lang="hr-HR" dirty="0"/>
              <a:t>O </a:t>
            </a:r>
            <a:r>
              <a:rPr lang="hr-HR" dirty="0" smtClean="0"/>
              <a:t>podrijetlu </a:t>
            </a:r>
            <a:r>
              <a:rPr lang="hr-HR" dirty="0"/>
              <a:t>postoje dvije </a:t>
            </a:r>
            <a:r>
              <a:rPr lang="hr-HR" dirty="0" smtClean="0"/>
              <a:t>teze: </a:t>
            </a:r>
            <a:endParaRPr lang="hr-HR" dirty="0"/>
          </a:p>
          <a:p>
            <a:r>
              <a:rPr lang="hr-HR" dirty="0"/>
              <a:t>Jedna je legenda kako podrijetlo vuku od </a:t>
            </a:r>
            <a:r>
              <a:rPr lang="hr-HR" dirty="0" err="1"/>
              <a:t>Porčije</a:t>
            </a:r>
            <a:r>
              <a:rPr lang="hr-HR" dirty="0"/>
              <a:t>, sina bosanskog kralja Stjepana Dabiše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Druga </a:t>
            </a:r>
            <a:r>
              <a:rPr lang="hr-HR" dirty="0" smtClean="0"/>
              <a:t>tvrdnja  </a:t>
            </a:r>
            <a:r>
              <a:rPr lang="hr-HR" dirty="0"/>
              <a:t>govori da </a:t>
            </a:r>
            <a:r>
              <a:rPr lang="hr-HR" dirty="0" err="1"/>
              <a:t>Pejačevići</a:t>
            </a:r>
            <a:r>
              <a:rPr lang="hr-HR" dirty="0"/>
              <a:t> vuku korijene iz rudarske kolonije </a:t>
            </a:r>
            <a:r>
              <a:rPr lang="hr-HR" dirty="0" err="1"/>
              <a:t>Ciprovac</a:t>
            </a:r>
            <a:r>
              <a:rPr lang="hr-HR" dirty="0"/>
              <a:t> u Bugarskoj. Budući da su 1689. tijekom austrijsko–turskog rata digli bunu protiv Turaka, koja je potom bila ugušena, prebjegli su u Austriju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U Pečuhu ih nalazimo oko 1690, a potom u Osijeku. »Staro bugarsko« barunstvo potvrdio im je Karlo VI, a 1772. dodijeljeno je Marku Pejačeviću grofovstvo. Utemeljitelj našičke loze Pejačevića bio je Karlo Ferdinand.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29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ndra\Pictures\o-pejacevic-420x2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84783"/>
            <a:ext cx="6041991" cy="36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latin typeface="Franklin Gothic Book" pitchFamily="34" charset="0"/>
              </a:rPr>
              <a:t>Obitelj Pejačević</a:t>
            </a:r>
            <a:endParaRPr lang="hr-HR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fontScale="85000" lnSpcReduction="20000"/>
          </a:bodyPr>
          <a:lstStyle/>
          <a:p>
            <a:r>
              <a:rPr lang="vi-VN" dirty="0"/>
              <a:t>Obitelj je postala jedna od najbogatijih među golemim vlastelinstvima u Banatu i Slavoniji te je kao takva odigrala važnu ulogu u javnom životu Hrvatske.</a:t>
            </a:r>
          </a:p>
          <a:p>
            <a:r>
              <a:rPr lang="vi-VN" dirty="0"/>
              <a:t> Pejačevići su dali nekoliko istaknutih intelektualaca: Jakoba (1681–1739), Franju Ksavera (1731–1781), Doru (1885–1923) te dva hrvatska bana: Ladislava (1824–1901) i Teodora (1855–1928). Bili su na čelu svih humanih i socijalnih akcija u našičkom kraju. </a:t>
            </a:r>
            <a:endParaRPr lang="hr-HR" dirty="0" smtClean="0"/>
          </a:p>
          <a:p>
            <a:r>
              <a:rPr lang="vi-VN" dirty="0" smtClean="0"/>
              <a:t>Zajedno </a:t>
            </a:r>
            <a:r>
              <a:rPr lang="vi-VN" dirty="0"/>
              <a:t>s franjevcima 1778. otvaraju prvu osnovnu školu, podupiru ideju franjevaca i građanstva iz 1873. o osnivanju bolnice (realizirana 1912, u prvo vrijeme kao ubožnica, a zatim i kao bolnica), a početkom XX. stoljeća Našice se dalje moderniziraju uvođenjem vodovoda, asfaltiranjem i elektrifikacijom.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60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31641" y="908720"/>
            <a:ext cx="2448272" cy="720080"/>
          </a:xfrm>
        </p:spPr>
        <p:txBody>
          <a:bodyPr>
            <a:normAutofit/>
          </a:bodyPr>
          <a:lstStyle/>
          <a:p>
            <a:r>
              <a:rPr lang="hr-HR" dirty="0" smtClean="0"/>
              <a:t>Grof Ladislav Pejačević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4645151" y="1196752"/>
            <a:ext cx="3227832" cy="4527837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Grof Ladislav Pejačević (</a:t>
            </a:r>
            <a:r>
              <a:rPr lang="hr-HR" dirty="0" err="1"/>
              <a:t>Sopron</a:t>
            </a:r>
            <a:r>
              <a:rPr lang="hr-HR" dirty="0"/>
              <a:t>, 5. travnja 1824. – Našice, 7. travnja 1901.) bio je hrvatski političar iz Unionističke stranke te hrvatski ban u razdoblju 1880. – 1883. Bio </a:t>
            </a:r>
            <a:r>
              <a:rPr lang="hr-HR" dirty="0" smtClean="0"/>
              <a:t>je otac </a:t>
            </a:r>
            <a:r>
              <a:rPr lang="hr-HR" dirty="0"/>
              <a:t>grofa Teodora Pejačevića, hrvatskog bana 1903. – 1907. U </a:t>
            </a:r>
            <a:r>
              <a:rPr lang="hr-HR" dirty="0" err="1"/>
              <a:t>historigrafiji</a:t>
            </a:r>
            <a:r>
              <a:rPr lang="hr-HR" dirty="0"/>
              <a:t> je poznat i kao “ban kavalir”</a:t>
            </a:r>
          </a:p>
          <a:p>
            <a:endParaRPr lang="hr-HR" dirty="0"/>
          </a:p>
        </p:txBody>
      </p:sp>
      <p:pic>
        <p:nvPicPr>
          <p:cNvPr id="9218" name="Picture 2" descr="C:\Users\Sandra\Pictures\ladisla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38" y="1773238"/>
            <a:ext cx="2501930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teksta 11"/>
          <p:cNvSpPr>
            <a:spLocks noGrp="1"/>
          </p:cNvSpPr>
          <p:nvPr>
            <p:ph type="body" idx="1"/>
          </p:nvPr>
        </p:nvSpPr>
        <p:spPr>
          <a:xfrm>
            <a:off x="1259632" y="908720"/>
            <a:ext cx="2939521" cy="820208"/>
          </a:xfrm>
        </p:spPr>
        <p:txBody>
          <a:bodyPr/>
          <a:lstStyle/>
          <a:p>
            <a:r>
              <a:rPr lang="hr-HR" dirty="0" smtClean="0"/>
              <a:t>Grof </a:t>
            </a:r>
            <a:r>
              <a:rPr lang="hr-HR" dirty="0"/>
              <a:t>Teodor Pejačević</a:t>
            </a:r>
          </a:p>
          <a:p>
            <a:endParaRPr lang="hr-HR" dirty="0"/>
          </a:p>
        </p:txBody>
      </p:sp>
      <p:sp>
        <p:nvSpPr>
          <p:cNvPr id="14" name="Rezervirano mjesto sadržaja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</p:txBody>
      </p:sp>
      <p:sp>
        <p:nvSpPr>
          <p:cNvPr id="15" name="Rezervirano mjesto sadržaja 14"/>
          <p:cNvSpPr>
            <a:spLocks noGrp="1"/>
          </p:cNvSpPr>
          <p:nvPr>
            <p:ph sz="quarter" idx="14"/>
          </p:nvPr>
        </p:nvSpPr>
        <p:spPr>
          <a:xfrm>
            <a:off x="4645151" y="1484784"/>
            <a:ext cx="3227832" cy="4575150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/>
              <a:t>Dr. Teodor grof Pejačević</a:t>
            </a:r>
            <a:r>
              <a:rPr lang="hr-HR" dirty="0"/>
              <a:t>, (punim imenom Maria </a:t>
            </a:r>
            <a:r>
              <a:rPr lang="hr-HR" dirty="0" err="1"/>
              <a:t>Theodor</a:t>
            </a:r>
            <a:r>
              <a:rPr lang="hr-HR" dirty="0"/>
              <a:t> (</a:t>
            </a:r>
            <a:r>
              <a:rPr lang="hr-HR" dirty="0" err="1"/>
              <a:t>Tivadar</a:t>
            </a:r>
            <a:r>
              <a:rPr lang="hr-HR" dirty="0"/>
              <a:t>) </a:t>
            </a:r>
            <a:r>
              <a:rPr lang="hr-HR" dirty="0" err="1"/>
              <a:t>Ferdinánd</a:t>
            </a:r>
            <a:r>
              <a:rPr lang="hr-HR" dirty="0"/>
              <a:t> </a:t>
            </a:r>
            <a:r>
              <a:rPr lang="hr-HR" dirty="0" err="1"/>
              <a:t>Julian</a:t>
            </a:r>
            <a:r>
              <a:rPr lang="hr-HR" dirty="0"/>
              <a:t> </a:t>
            </a:r>
            <a:r>
              <a:rPr lang="hr-HR" dirty="0" err="1"/>
              <a:t>Gerard</a:t>
            </a:r>
            <a:r>
              <a:rPr lang="hr-HR" dirty="0"/>
              <a:t> </a:t>
            </a:r>
            <a:r>
              <a:rPr lang="hr-HR" dirty="0" err="1"/>
              <a:t>Pejácsevich</a:t>
            </a:r>
            <a:r>
              <a:rPr lang="hr-HR" dirty="0"/>
              <a:t> / Pejačević)  (</a:t>
            </a:r>
            <a:r>
              <a:rPr lang="hr-HR" b="1" dirty="0"/>
              <a:t>Našice, 24. rujna 1855. – Beč, 22. srpnja 1928</a:t>
            </a:r>
            <a:r>
              <a:rPr lang="hr-HR" dirty="0"/>
              <a:t>.), hrvatski političar, pravnik i državnik te hrvatski ban od 1903. do 1907. godine. Od 1913. do 1917. bio je hrvatski ministar u ugarskoj vladi.</a:t>
            </a:r>
          </a:p>
        </p:txBody>
      </p:sp>
      <p:pic>
        <p:nvPicPr>
          <p:cNvPr id="3075" name="Picture 3" descr="C:\Users\Sandra\Pictures\teo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175000" cy="464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15616" y="836712"/>
            <a:ext cx="2939521" cy="1224136"/>
          </a:xfrm>
        </p:spPr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sz="2500" dirty="0" smtClean="0"/>
          </a:p>
          <a:p>
            <a:r>
              <a:rPr lang="hr-HR" sz="2500" dirty="0" smtClean="0"/>
              <a:t>Dora Pejačević- </a:t>
            </a:r>
          </a:p>
          <a:p>
            <a:r>
              <a:rPr lang="hr-HR" sz="2500" dirty="0" smtClean="0"/>
              <a:t>hrvatska</a:t>
            </a:r>
            <a:r>
              <a:rPr lang="hr-HR" sz="2500" dirty="0"/>
              <a:t> skladateljica</a:t>
            </a:r>
          </a:p>
          <a:p>
            <a:endParaRPr lang="hr-HR" sz="2500" dirty="0"/>
          </a:p>
          <a:p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4"/>
          </p:nvPr>
        </p:nvSpPr>
        <p:spPr>
          <a:xfrm>
            <a:off x="4645151" y="1124744"/>
            <a:ext cx="3227832" cy="4968552"/>
          </a:xfrm>
        </p:spPr>
        <p:txBody>
          <a:bodyPr>
            <a:noAutofit/>
          </a:bodyPr>
          <a:lstStyle/>
          <a:p>
            <a:r>
              <a:rPr lang="hr-HR" sz="1600" dirty="0">
                <a:latin typeface="Franklin Gothic Book" pitchFamily="34" charset="0"/>
              </a:rPr>
              <a:t> </a:t>
            </a:r>
            <a:r>
              <a:rPr lang="hr-HR" sz="1600" dirty="0" smtClean="0">
                <a:latin typeface="Franklin Gothic Book" pitchFamily="34" charset="0"/>
              </a:rPr>
              <a:t>Budimpešta</a:t>
            </a:r>
            <a:r>
              <a:rPr lang="hr-HR" sz="1600" dirty="0">
                <a:latin typeface="Franklin Gothic Book" pitchFamily="34" charset="0"/>
              </a:rPr>
              <a:t>, 10. rujna 1885. – München, 5. ožujka 1923</a:t>
            </a:r>
            <a:r>
              <a:rPr lang="hr-HR" sz="1600" dirty="0" smtClean="0">
                <a:latin typeface="Franklin Gothic Book" pitchFamily="34" charset="0"/>
              </a:rPr>
              <a:t>.</a:t>
            </a:r>
            <a:r>
              <a:rPr lang="vi-VN" sz="1600" dirty="0"/>
              <a:t> Kći hrvatskog bana, grofa Teodora Pejačevića i mađarske barunice Lille Vay de Vaya, glazbu je počela učiti kao dijete kod poznatog mađarskog </a:t>
            </a:r>
            <a:r>
              <a:rPr lang="vi-VN" sz="1600" dirty="0" smtClean="0"/>
              <a:t>orguljaša</a:t>
            </a:r>
            <a:r>
              <a:rPr lang="hr-HR" sz="1600" dirty="0" smtClean="0">
                <a:latin typeface="Franklin Gothic Book" pitchFamily="34" charset="0"/>
              </a:rPr>
              <a:t>.U </a:t>
            </a:r>
            <a:r>
              <a:rPr lang="hr-HR" sz="1600" dirty="0">
                <a:latin typeface="Franklin Gothic Book" pitchFamily="34" charset="0"/>
              </a:rPr>
              <a:t>jesen 1922. god., očekujući prvo dijete, Dora Pejačević piše mužu znakovito oproštajno pismo, obilježeno slutnjom skore smrti. Umrla je 5. ožujka 1923. god., nekoliko tjedana nakon poroda dječaka </a:t>
            </a:r>
            <a:r>
              <a:rPr lang="hr-HR" sz="1600" dirty="0" err="1">
                <a:latin typeface="Franklin Gothic Book" pitchFamily="34" charset="0"/>
              </a:rPr>
              <a:t>Thea</a:t>
            </a:r>
            <a:r>
              <a:rPr lang="hr-HR" sz="1600" dirty="0">
                <a:latin typeface="Franklin Gothic Book" pitchFamily="34" charset="0"/>
              </a:rPr>
              <a:t>, za kojeg je tražila slobodu i širinu odgoja, mogućnost umjetničke izobrazbe i neovisnost o roditeljima i obitelji. </a:t>
            </a:r>
            <a:r>
              <a:rPr lang="hr-HR" sz="1600" dirty="0" smtClean="0">
                <a:latin typeface="Franklin Gothic Book" pitchFamily="34" charset="0"/>
              </a:rPr>
              <a:t>Sahranjena je u Našicama.</a:t>
            </a:r>
            <a:endParaRPr lang="hr-HR" sz="1600" dirty="0">
              <a:latin typeface="Franklin Gothic Book" pitchFamily="34" charset="0"/>
            </a:endParaRPr>
          </a:p>
        </p:txBody>
      </p:sp>
      <p:pic>
        <p:nvPicPr>
          <p:cNvPr id="4098" name="Picture 2" descr="C:\Users\Sandra\Pictures\dor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16" y="1988839"/>
            <a:ext cx="2343106" cy="37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31641" y="1052736"/>
            <a:ext cx="2592287" cy="792088"/>
          </a:xfrm>
        </p:spPr>
        <p:txBody>
          <a:bodyPr/>
          <a:lstStyle/>
          <a:p>
            <a:r>
              <a:rPr lang="hr-HR" dirty="0" smtClean="0"/>
              <a:t>Nadgrobni spomenik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>
          <a:xfrm>
            <a:off x="4788024" y="1052736"/>
            <a:ext cx="2808313" cy="792089"/>
          </a:xfrm>
        </p:spPr>
        <p:txBody>
          <a:bodyPr/>
          <a:lstStyle/>
          <a:p>
            <a:r>
              <a:rPr lang="hr-HR" dirty="0" smtClean="0"/>
              <a:t>Dorin grob pored obiteljske grobnice</a:t>
            </a:r>
            <a:endParaRPr lang="hr-HR" dirty="0"/>
          </a:p>
        </p:txBody>
      </p:sp>
      <p:pic>
        <p:nvPicPr>
          <p:cNvPr id="5122" name="Picture 2" descr="C:\Users\Sandra\Pictures\spomeni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3177"/>
            <a:ext cx="912350" cy="37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ndra\Pictures\gro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23" y="2060575"/>
            <a:ext cx="2892592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5" y="1052736"/>
            <a:ext cx="6624735" cy="72008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UVOD</a:t>
            </a:r>
            <a:endParaRPr lang="hr-HR" sz="24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Povijest ovoga kraja počinje već u antici. Putopis cara </a:t>
            </a:r>
            <a:r>
              <a:rPr lang="hr-HR" dirty="0" err="1"/>
              <a:t>Antonina</a:t>
            </a:r>
            <a:r>
              <a:rPr lang="hr-HR" dirty="0"/>
              <a:t> spominje rimsko naselje </a:t>
            </a:r>
            <a:r>
              <a:rPr lang="hr-HR" dirty="0" err="1"/>
              <a:t>Stravianu</a:t>
            </a:r>
            <a:r>
              <a:rPr lang="hr-HR" dirty="0"/>
              <a:t> kraj Požege (</a:t>
            </a:r>
            <a:r>
              <a:rPr lang="hr-HR" dirty="0" err="1"/>
              <a:t>Inicerum</a:t>
            </a:r>
            <a:r>
              <a:rPr lang="hr-HR" dirty="0"/>
              <a:t>), na putu iz Siska (</a:t>
            </a:r>
            <a:r>
              <a:rPr lang="hr-HR" dirty="0" err="1"/>
              <a:t>Siscia</a:t>
            </a:r>
            <a:r>
              <a:rPr lang="hr-HR" dirty="0"/>
              <a:t>) preko Daruvara (</a:t>
            </a:r>
            <a:r>
              <a:rPr lang="hr-HR" dirty="0" err="1"/>
              <a:t>Aquae</a:t>
            </a:r>
            <a:r>
              <a:rPr lang="hr-HR" dirty="0"/>
              <a:t> </a:t>
            </a:r>
            <a:r>
              <a:rPr lang="hr-HR" dirty="0" err="1"/>
              <a:t>Balissae</a:t>
            </a:r>
            <a:r>
              <a:rPr lang="hr-HR" dirty="0"/>
              <a:t>), prema Osijeku (</a:t>
            </a:r>
            <a:r>
              <a:rPr lang="hr-HR" dirty="0" err="1"/>
              <a:t>Mursa</a:t>
            </a:r>
            <a:r>
              <a:rPr lang="hr-HR" dirty="0" smtClean="0"/>
              <a:t>).</a:t>
            </a:r>
          </a:p>
          <a:p>
            <a:r>
              <a:rPr lang="hr-HR" dirty="0" smtClean="0"/>
              <a:t> </a:t>
            </a:r>
            <a:r>
              <a:rPr lang="hr-HR" dirty="0" err="1"/>
              <a:t>Straviana</a:t>
            </a:r>
            <a:r>
              <a:rPr lang="hr-HR" dirty="0"/>
              <a:t> se nalazi na području Našica, možda između </a:t>
            </a:r>
            <a:r>
              <a:rPr lang="hr-HR" dirty="0" err="1"/>
              <a:t>Seone</a:t>
            </a:r>
            <a:r>
              <a:rPr lang="hr-HR" dirty="0"/>
              <a:t> i </a:t>
            </a:r>
            <a:r>
              <a:rPr lang="hr-HR" dirty="0" err="1"/>
              <a:t>Zoljana</a:t>
            </a:r>
            <a:r>
              <a:rPr lang="hr-HR" dirty="0"/>
              <a:t>. Točnu lokaciju treba podrobnije istražiti…</a:t>
            </a:r>
            <a:br>
              <a:rPr lang="hr-HR" dirty="0"/>
            </a:br>
            <a:r>
              <a:rPr lang="hr-HR" dirty="0"/>
              <a:t>Na ovom području pronađena su tri </a:t>
            </a:r>
            <a:r>
              <a:rPr lang="hr-HR" dirty="0" smtClean="0"/>
              <a:t>zanimljiva </a:t>
            </a:r>
            <a:r>
              <a:rPr lang="hr-HR" dirty="0"/>
              <a:t>nalaza iz razdoblja antike (zavjetna ara ili žrtvenik, nadgrobni spomenik i rimske cigle s oznakom II. Rimske legije).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93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95024" y="817583"/>
            <a:ext cx="6573320" cy="451178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+mn-lt"/>
              </a:rPr>
              <a:t>Mauzolej obitelji Pejačević</a:t>
            </a:r>
            <a:endParaRPr lang="hr-HR" sz="2000" dirty="0">
              <a:latin typeface="+mn-lt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4645151" y="1340768"/>
            <a:ext cx="3227832" cy="4383821"/>
          </a:xfrm>
        </p:spPr>
        <p:txBody>
          <a:bodyPr>
            <a:normAutofit fontScale="92500" lnSpcReduction="10000"/>
          </a:bodyPr>
          <a:lstStyle/>
          <a:p>
            <a:r>
              <a:rPr lang="hr-HR" dirty="0" err="1"/>
              <a:t>Neogotička</a:t>
            </a:r>
            <a:r>
              <a:rPr lang="hr-HR" dirty="0"/>
              <a:t> kapela–mauzolej u dvije razine, gornja, namijenjena obredu, i donja, grobnica grofovske obitelji. Dao ju je sagraditi ban Ladislav Pejačević u spomen na svoga prerano preminula sina. Radovi su dovršeni u studenom 1881. prema projektu Hermana Bollea.</a:t>
            </a:r>
          </a:p>
          <a:p>
            <a:endParaRPr lang="hr-HR" dirty="0"/>
          </a:p>
        </p:txBody>
      </p:sp>
      <p:pic>
        <p:nvPicPr>
          <p:cNvPr id="6146" name="Picture 2" descr="C:\Users\Sandra\Pictures\mauzolej noću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1" y="1484784"/>
            <a:ext cx="303723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4663440" y="980728"/>
            <a:ext cx="3200400" cy="4743797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lvl="0"/>
            <a:r>
              <a:rPr lang="vi-VN" dirty="0"/>
              <a:t>Kapela je građena u spomen grofovom prerano preminulom sinu Marku koji je sa 17 godina preminuo od nekog zloćudnog osipa</a:t>
            </a:r>
            <a:endParaRPr lang="hr-HR" dirty="0"/>
          </a:p>
          <a:p>
            <a:endParaRPr lang="hr-HR" dirty="0">
              <a:latin typeface="Franklin Gothic Book" pitchFamily="34" charset="0"/>
            </a:endParaRPr>
          </a:p>
        </p:txBody>
      </p:sp>
      <p:pic>
        <p:nvPicPr>
          <p:cNvPr id="7170" name="Picture 2" descr="C:\Users\Sandra\Pictures\mauzolej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57" y="1268760"/>
            <a:ext cx="323424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2756897" cy="811217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+mn-lt"/>
              </a:rPr>
              <a:t>Izidor </a:t>
            </a:r>
            <a:r>
              <a:rPr lang="hr-HR" sz="2000" dirty="0" err="1" smtClean="0">
                <a:latin typeface="+mn-lt"/>
              </a:rPr>
              <a:t>Kršnjavi</a:t>
            </a:r>
            <a:endParaRPr lang="hr-HR" sz="2000" dirty="0">
              <a:latin typeface="+mn-lt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>
          <a:xfrm>
            <a:off x="4663440" y="1124744"/>
            <a:ext cx="3200400" cy="4599781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Prof.dr.sc. Izidor </a:t>
            </a:r>
            <a:r>
              <a:rPr lang="hr-HR" dirty="0" err="1"/>
              <a:t>Kršnjavi</a:t>
            </a:r>
            <a:r>
              <a:rPr lang="hr-HR" dirty="0"/>
              <a:t>,(Našice, </a:t>
            </a:r>
            <a:r>
              <a:rPr lang="hr-HR" dirty="0" smtClean="0"/>
              <a:t>22.4. 1845</a:t>
            </a:r>
            <a:r>
              <a:rPr lang="hr-HR" dirty="0"/>
              <a:t>. – Zagreb, </a:t>
            </a:r>
            <a:r>
              <a:rPr lang="hr-HR" dirty="0" smtClean="0"/>
              <a:t>3.2. 1927.)</a:t>
            </a:r>
            <a:r>
              <a:rPr lang="vi-VN" dirty="0"/>
              <a:t> sveučilišni profesor, povjesničar umjetnosti.  U rodnom gradu završava pučku školu, a gimnaziju u Vinkovcima 1863. U Beču studira filozofiju (povijest, matematiku i filozofiju) od 1866. do 1869. Doktorirao je filozofiju 1870. Pripada Starčevićevoj Stranci prava, a prisno surađuje s Račkim i Strossmayerom.</a:t>
            </a:r>
            <a:endParaRPr lang="hr-HR" dirty="0"/>
          </a:p>
        </p:txBody>
      </p:sp>
      <p:pic>
        <p:nvPicPr>
          <p:cNvPr id="2050" name="Picture 2" descr="C:\Users\Sandra\Pictures\Krsnjavi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2808311" cy="42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Dolaskom Khuena Hedervaryja za bana Hrvatske 1883. i njegovim potkupljivanjem Narodne stranke za svoju mađarizacijsku politiku, I. Kršnjavi prilazi toj stranci. Godine 1884. kao njen zastupnik ulazi u Hrvatski sabor. </a:t>
            </a:r>
            <a:endParaRPr lang="hr-HR" dirty="0" smtClean="0"/>
          </a:p>
          <a:p>
            <a:r>
              <a:rPr lang="vi-VN" dirty="0" smtClean="0"/>
              <a:t>Napreduje </a:t>
            </a:r>
            <a:r>
              <a:rPr lang="vi-VN" dirty="0"/>
              <a:t>dalje u svojoj službi tako da je od 1891. do 1895. predstojnik Odjela za bogoštovlje i nastavu. Na tom položaju je učinio mnogo kao organizator i inicijator; gradi i pregrađuje mnoge kulturno-prosvjetne ustanove; zgradu HNK, zgrade srednjih škola i preparandija, obnavlja niz sakralnih spomenika, podiže atelijere za umjetnike, osniva ženski licej, žensku stručnu školu, školu za slijepe i gluhe. </a:t>
            </a:r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16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739210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+mn-lt"/>
              </a:rPr>
              <a:t>Našice u 1. svjetskom ratu</a:t>
            </a:r>
            <a:endParaRPr lang="hr-HR" sz="28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12776"/>
            <a:ext cx="6277312" cy="431029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 prvu ratnu godinu, 1914., Našice ulaze s 2439 stanovnika. Trgovišno su mjesto, sjedište istoimene općine i kotara. Naselje ima zidane jednokatnice, oružničku postaju, tiskaru, ljekarnu, liječnika, poštu, kino, svratište, dvije škole, dvije željezničke postaje i dva dvorca. Našice su imale i vodovod, električnu rasvjetu, telefon i nešto asfalta. </a:t>
            </a:r>
            <a:r>
              <a:rPr lang="hr-HR" dirty="0" smtClean="0"/>
              <a:t>Život teče jednolično, pomalo u zatišju. </a:t>
            </a:r>
          </a:p>
          <a:p>
            <a:r>
              <a:rPr lang="hr-HR" dirty="0" smtClean="0"/>
              <a:t>1917.g. našička crkva ostaje bez zvona koja su po nalogu uzeta za lijevanje oružja…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418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/>
          <a:lstStyle/>
          <a:p>
            <a:r>
              <a:rPr lang="hr-HR" dirty="0"/>
              <a:t>Memorijalni tragovi prošlosti su zgrada vojne bolnice, ostaci vojnoga groblja za pokop u ratu </a:t>
            </a:r>
            <a:r>
              <a:rPr lang="hr-HR" dirty="0" err="1"/>
              <a:t>palih</a:t>
            </a:r>
            <a:r>
              <a:rPr lang="hr-HR" dirty="0"/>
              <a:t> ili umrlih austrougarskih vojnika i spomen-ploča. Na vojnom groblju bilo je pokopano 20 vojnika, a samo je jedan grob “preživio” do današnjih dana - grob Franje </a:t>
            </a:r>
            <a:r>
              <a:rPr lang="hr-HR" dirty="0" err="1" smtClean="0"/>
              <a:t>Olivarija</a:t>
            </a:r>
            <a:r>
              <a:rPr lang="hr-HR" dirty="0" smtClean="0"/>
              <a:t>.</a:t>
            </a:r>
            <a:endParaRPr lang="hr-HR" dirty="0"/>
          </a:p>
          <a:p>
            <a:r>
              <a:rPr lang="hr-HR" dirty="0" smtClean="0"/>
              <a:t>U ratu je stradalo 38 </a:t>
            </a:r>
            <a:r>
              <a:rPr lang="hr-HR" dirty="0"/>
              <a:t>N</a:t>
            </a:r>
            <a:r>
              <a:rPr lang="hr-HR" dirty="0" smtClean="0"/>
              <a:t>ašičana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24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Kraj Prvoga svjetskog rata 1918. donio je raspad </a:t>
            </a:r>
            <a:r>
              <a:rPr lang="hr-HR" dirty="0" err="1"/>
              <a:t>Austro</a:t>
            </a:r>
            <a:r>
              <a:rPr lang="hr-HR" dirty="0"/>
              <a:t>–Ugarske Monarhije i nametnuo pitanje agrarne reforme u novoj državi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Da bi spasio svoj golemi posjed, Teodor Pejačević osniva Dioničarsko društvo </a:t>
            </a:r>
            <a:r>
              <a:rPr lang="hr-HR" dirty="0" err="1"/>
              <a:t>Krndija</a:t>
            </a:r>
            <a:r>
              <a:rPr lang="hr-HR" dirty="0"/>
              <a:t>, u kojem ostaje većinski vlasnik, a bavi se šumarskim, ratarskim, stočarskim i drugim poslovima. </a:t>
            </a:r>
            <a:endParaRPr lang="hr-HR" dirty="0" smtClean="0"/>
          </a:p>
          <a:p>
            <a:r>
              <a:rPr lang="hr-HR" dirty="0" smtClean="0"/>
              <a:t>Javni </a:t>
            </a:r>
            <a:r>
              <a:rPr lang="hr-HR" dirty="0"/>
              <a:t>život u Našicama i okolici obilježen je osnivanjem i djelovanjem političkih stranaka.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746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+mn-lt"/>
              </a:rPr>
              <a:t>Židovi u </a:t>
            </a:r>
            <a:r>
              <a:rPr lang="hr-HR" sz="2800" dirty="0">
                <a:latin typeface="+mn-lt"/>
              </a:rPr>
              <a:t>N</a:t>
            </a:r>
            <a:r>
              <a:rPr lang="hr-HR" sz="2800" dirty="0" smtClean="0">
                <a:latin typeface="+mn-lt"/>
              </a:rPr>
              <a:t>ašicama</a:t>
            </a:r>
            <a:endParaRPr lang="hr-HR" sz="28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Naseljavanje Židova u Našice povezuje se sa </a:t>
            </a:r>
            <a:r>
              <a:rPr lang="hr-HR" dirty="0" smtClean="0"/>
              <a:t>protjerivanjem </a:t>
            </a:r>
            <a:r>
              <a:rPr lang="hr-HR" dirty="0"/>
              <a:t>Turaka (1687), a Našice nisu bile ni dio Vojne krajine u kojoj Židovi nisu smjeli boraviti.</a:t>
            </a:r>
          </a:p>
          <a:p>
            <a:r>
              <a:rPr lang="hr-HR" dirty="0"/>
              <a:t>Židovska zajednica je imala u prosjeku između 130 i 160 članova, a 1941 ima 42 židovske obitelji sa 128 članova.</a:t>
            </a:r>
          </a:p>
          <a:p>
            <a:r>
              <a:rPr lang="hr-HR" dirty="0"/>
              <a:t> Godine 1893. kupljeno je zemljište na kojem će kasnije biti izgrađena sinagoga u središtu grada ( izgled sačuvan samo na fotografijama 1900)- Sinagoga je srušena u proljeće 1942. godine. Uz sinagogu bila je i zgrada sa stanom za rabina i učionicom.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12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3" name="Slika 2" descr="sinagog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688632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latin typeface="+mn-lt"/>
              </a:rPr>
              <a:t>Sinagoga u Našicama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6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 lnSpcReduction="10000"/>
          </a:bodyPr>
          <a:lstStyle/>
          <a:p>
            <a:r>
              <a:rPr lang="vi-VN" dirty="0" smtClean="0"/>
              <a:t>Židovi </a:t>
            </a:r>
            <a:r>
              <a:rPr lang="vi-VN" dirty="0"/>
              <a:t>u Našicama su doprinijeli gospodarskom razvoju grada i bavili su se trgovinom,ugostiteljstvom, obrtima </a:t>
            </a:r>
            <a:r>
              <a:rPr lang="hr-HR" dirty="0" smtClean="0"/>
              <a:t>-</a:t>
            </a:r>
            <a:r>
              <a:rPr lang="vi-VN" dirty="0" smtClean="0"/>
              <a:t>krojači,mesari,stolari,urari,soboslikari</a:t>
            </a:r>
            <a:r>
              <a:rPr lang="vi-VN" dirty="0"/>
              <a:t>, limari, </a:t>
            </a:r>
            <a:r>
              <a:rPr lang="vi-VN" dirty="0" smtClean="0"/>
              <a:t>kitničarke,ledari</a:t>
            </a:r>
            <a:r>
              <a:rPr lang="hr-HR" dirty="0"/>
              <a:t>.</a:t>
            </a:r>
            <a:r>
              <a:rPr lang="vi-VN" dirty="0" smtClean="0"/>
              <a:t> </a:t>
            </a:r>
            <a:r>
              <a:rPr lang="vi-VN" dirty="0"/>
              <a:t>Bilo je liječnika, odvjetnika i državnih namještenika.</a:t>
            </a:r>
          </a:p>
          <a:p>
            <a:r>
              <a:rPr lang="vi-VN" dirty="0"/>
              <a:t>U Holokaustu je židovska zajednica u Našicama uništena, ubijeno je, prema dostupnim podacima 94 našička Židova. U proljeće </a:t>
            </a:r>
            <a:r>
              <a:rPr lang="vi-VN" dirty="0" smtClean="0"/>
              <a:t>1942</a:t>
            </a:r>
            <a:r>
              <a:rPr lang="hr-HR" dirty="0" smtClean="0"/>
              <a:t>.</a:t>
            </a:r>
            <a:r>
              <a:rPr lang="vi-VN" dirty="0" smtClean="0"/>
              <a:t> stočn</a:t>
            </a:r>
            <a:r>
              <a:rPr lang="hr-HR" dirty="0" smtClean="0"/>
              <a:t>im</a:t>
            </a:r>
            <a:r>
              <a:rPr lang="vi-VN" dirty="0" smtClean="0"/>
              <a:t> vagon</a:t>
            </a:r>
            <a:r>
              <a:rPr lang="hr-HR" dirty="0" smtClean="0"/>
              <a:t>ima</a:t>
            </a:r>
            <a:r>
              <a:rPr lang="vi-VN" dirty="0" smtClean="0"/>
              <a:t> odvedeni  </a:t>
            </a:r>
            <a:r>
              <a:rPr lang="vi-VN" dirty="0"/>
              <a:t>u Jasenovac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hr-HR" dirty="0" smtClean="0"/>
              <a:t>2012.g. obilježen </a:t>
            </a:r>
            <a:r>
              <a:rPr lang="hr-HR" dirty="0" err="1" smtClean="0"/>
              <a:t>Jom</a:t>
            </a:r>
            <a:r>
              <a:rPr lang="hr-HR" dirty="0" smtClean="0"/>
              <a:t> </a:t>
            </a:r>
            <a:r>
              <a:rPr lang="hr-HR" dirty="0" err="1" smtClean="0"/>
              <a:t>Hašoa</a:t>
            </a:r>
            <a:endParaRPr lang="vi-VN" dirty="0"/>
          </a:p>
          <a:p>
            <a:endParaRPr lang="vi-V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64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Franklin Gothic Book" pitchFamily="34" charset="0"/>
              </a:rPr>
              <a:t>Povijest</a:t>
            </a:r>
            <a:endParaRPr lang="hr-HR" sz="2400" dirty="0">
              <a:latin typeface="Franklin Gothic Boo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Našice se prvi put spominju 1229. godine. </a:t>
            </a:r>
            <a:endParaRPr lang="hr-HR" dirty="0" smtClean="0"/>
          </a:p>
          <a:p>
            <a:r>
              <a:rPr lang="hr-HR" dirty="0"/>
              <a:t>S</a:t>
            </a:r>
            <a:r>
              <a:rPr lang="hr-HR" dirty="0" smtClean="0"/>
              <a:t>rednjovjekovne isprave </a:t>
            </a:r>
            <a:r>
              <a:rPr lang="hr-HR" dirty="0"/>
              <a:t>nazivaju ih različito: </a:t>
            </a:r>
            <a:r>
              <a:rPr lang="hr-HR" dirty="0" err="1"/>
              <a:t>Nolko</a:t>
            </a:r>
            <a:r>
              <a:rPr lang="hr-HR" dirty="0"/>
              <a:t>, </a:t>
            </a:r>
            <a:r>
              <a:rPr lang="hr-HR" dirty="0" err="1"/>
              <a:t>Nolche</a:t>
            </a:r>
            <a:r>
              <a:rPr lang="hr-HR" dirty="0"/>
              <a:t>, </a:t>
            </a:r>
            <a:r>
              <a:rPr lang="hr-HR" dirty="0" err="1"/>
              <a:t>Negke</a:t>
            </a:r>
            <a:r>
              <a:rPr lang="hr-HR" dirty="0"/>
              <a:t>, </a:t>
            </a:r>
            <a:r>
              <a:rPr lang="hr-HR" dirty="0" err="1"/>
              <a:t>Nexe</a:t>
            </a:r>
            <a:r>
              <a:rPr lang="hr-HR" dirty="0"/>
              <a:t>, </a:t>
            </a:r>
            <a:r>
              <a:rPr lang="hr-HR" dirty="0" err="1"/>
              <a:t>Nekche</a:t>
            </a:r>
            <a:r>
              <a:rPr lang="hr-HR" dirty="0"/>
              <a:t>, </a:t>
            </a:r>
            <a:r>
              <a:rPr lang="hr-HR" dirty="0" err="1"/>
              <a:t>Vesice</a:t>
            </a:r>
            <a:r>
              <a:rPr lang="hr-HR" dirty="0"/>
              <a:t> i </a:t>
            </a:r>
            <a:r>
              <a:rPr lang="hr-HR" dirty="0" err="1" smtClean="0"/>
              <a:t>Nesice</a:t>
            </a:r>
            <a:r>
              <a:rPr lang="hr-HR" dirty="0" smtClean="0"/>
              <a:t>.</a:t>
            </a:r>
          </a:p>
          <a:p>
            <a:r>
              <a:rPr lang="hr-HR" dirty="0" smtClean="0"/>
              <a:t>Svjetovni </a:t>
            </a:r>
            <a:r>
              <a:rPr lang="hr-HR" dirty="0"/>
              <a:t>gospodari Našica i našičkog </a:t>
            </a:r>
            <a:r>
              <a:rPr lang="hr-HR" dirty="0" smtClean="0"/>
              <a:t>posjeda: </a:t>
            </a:r>
            <a:r>
              <a:rPr lang="hr-HR" dirty="0" err="1" smtClean="0"/>
              <a:t>Abe</a:t>
            </a:r>
            <a:r>
              <a:rPr lang="hr-HR" dirty="0"/>
              <a:t>, David </a:t>
            </a:r>
            <a:r>
              <a:rPr lang="hr-HR" dirty="0" err="1"/>
              <a:t>Lackovic</a:t>
            </a:r>
            <a:r>
              <a:rPr lang="hr-HR" dirty="0"/>
              <a:t>, Ivan Korvin, Ivan i Nikola </a:t>
            </a:r>
            <a:r>
              <a:rPr lang="hr-HR" dirty="0" err="1"/>
              <a:t>Gorjanski</a:t>
            </a:r>
            <a:r>
              <a:rPr lang="hr-HR" dirty="0"/>
              <a:t>, te iločki knezovi </a:t>
            </a:r>
            <a:r>
              <a:rPr lang="hr-HR" dirty="0" err="1"/>
              <a:t>Ujlaky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Crkveni </a:t>
            </a:r>
            <a:r>
              <a:rPr lang="hr-HR" dirty="0"/>
              <a:t>vlasnici su templari, </a:t>
            </a:r>
            <a:r>
              <a:rPr lang="hr-HR" dirty="0" err="1"/>
              <a:t>ivanovci</a:t>
            </a:r>
            <a:r>
              <a:rPr lang="hr-HR" dirty="0"/>
              <a:t> i franjevci. </a:t>
            </a:r>
            <a:endParaRPr lang="hr-HR" dirty="0" smtClean="0"/>
          </a:p>
          <a:p>
            <a:r>
              <a:rPr lang="hr-HR" dirty="0" smtClean="0"/>
              <a:t>Našice </a:t>
            </a:r>
            <a:r>
              <a:rPr lang="hr-HR" dirty="0" err="1" smtClean="0"/>
              <a:t>suse</a:t>
            </a:r>
            <a:r>
              <a:rPr lang="hr-HR" dirty="0" smtClean="0"/>
              <a:t> našle i pod  </a:t>
            </a:r>
            <a:r>
              <a:rPr lang="hr-HR" dirty="0"/>
              <a:t>Turcima </a:t>
            </a:r>
          </a:p>
          <a:p>
            <a:r>
              <a:rPr lang="hr-HR" dirty="0" smtClean="0"/>
              <a:t> </a:t>
            </a:r>
            <a:r>
              <a:rPr lang="hr-HR" dirty="0"/>
              <a:t>P</a:t>
            </a:r>
            <a:r>
              <a:rPr lang="hr-HR" dirty="0" smtClean="0"/>
              <a:t>otom našički </a:t>
            </a:r>
            <a:r>
              <a:rPr lang="hr-HR" dirty="0"/>
              <a:t>posjed </a:t>
            </a:r>
            <a:r>
              <a:rPr lang="hr-HR" dirty="0" smtClean="0"/>
              <a:t>kupuje obitelj </a:t>
            </a:r>
            <a:r>
              <a:rPr lang="hr-HR" dirty="0"/>
              <a:t>Pejačević </a:t>
            </a:r>
            <a:r>
              <a:rPr lang="hr-HR" dirty="0" smtClean="0"/>
              <a:t>koja je  dala dva </a:t>
            </a:r>
            <a:r>
              <a:rPr lang="hr-HR" dirty="0"/>
              <a:t>hrvatska </a:t>
            </a:r>
            <a:r>
              <a:rPr lang="hr-HR" dirty="0" smtClean="0"/>
              <a:t>bana i prvu hrvatsku skladateljicu…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36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dra\Pictures\židovsko groblj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912978" cy="41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latin typeface="Franklin Gothic Book" pitchFamily="34" charset="0"/>
              </a:rPr>
              <a:t>Židovsko groblje u Našicama</a:t>
            </a:r>
            <a:endParaRPr lang="hr-HR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ndra\Pictures\Našice,1937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527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latin typeface="Franklin Gothic Book" pitchFamily="34" charset="0"/>
              </a:rPr>
              <a:t>Našice 1937.g.</a:t>
            </a:r>
            <a:endParaRPr lang="hr-HR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Našice u 2. svjetskom ratu</a:t>
            </a:r>
            <a:endParaRPr lang="hr-HR" sz="24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uspostave NDH u Našicama organizirana vlast</a:t>
            </a:r>
          </a:p>
          <a:p>
            <a:r>
              <a:rPr lang="hr-HR" dirty="0" smtClean="0"/>
              <a:t>1942.g. protjerani Židovi i srušena sinagoga</a:t>
            </a:r>
          </a:p>
          <a:p>
            <a:r>
              <a:rPr lang="hr-HR" dirty="0" smtClean="0"/>
              <a:t>Jedna od najvećih bitaka za grad u studenom 1944.g.</a:t>
            </a:r>
          </a:p>
          <a:p>
            <a:r>
              <a:rPr lang="hr-HR" dirty="0" smtClean="0"/>
              <a:t>Uspostava nove vlasti u travnju 1945.</a:t>
            </a:r>
          </a:p>
        </p:txBody>
      </p:sp>
    </p:spTree>
    <p:extLst>
      <p:ext uri="{BB962C8B-B14F-4D97-AF65-F5344CB8AC3E}">
        <p14:creationId xmlns:p14="http://schemas.microsoft.com/office/powerpoint/2010/main" val="32322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739210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Franklin Gothic Book" pitchFamily="34" charset="0"/>
              </a:rPr>
              <a:t>Domovinski rat</a:t>
            </a:r>
            <a:endParaRPr lang="hr-HR" sz="2400" dirty="0">
              <a:latin typeface="Franklin Gothic Book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 19. rujna 1991.g. zapovjednik vojnog skladišta </a:t>
            </a:r>
            <a:r>
              <a:rPr lang="hr-HR" dirty="0" err="1"/>
              <a:t>Jezerac</a:t>
            </a:r>
            <a:r>
              <a:rPr lang="hr-HR" dirty="0"/>
              <a:t> u Markovcu Našičkom predaje se sa svojom posadom od </a:t>
            </a:r>
            <a:r>
              <a:rPr lang="pl-PL" dirty="0"/>
              <a:t>30 vojnika i jednim borbenim vozilom </a:t>
            </a:r>
            <a:endParaRPr lang="pl-PL" dirty="0" smtClean="0"/>
          </a:p>
          <a:p>
            <a:r>
              <a:rPr lang="vi-VN" dirty="0"/>
              <a:t>Glavni dio vojske JNA i rezervista (300-400 vojnika) ukopalo se na brdu Grbavica (vojni poligon) iznad našičke vojarne i u samom njenom dvorištu. Tijekom noći 19./20. rujna 1991.g. izvršeno je raspoređivanje hrvatske vojske oko vojarne i prohodnih pravaca. </a:t>
            </a:r>
          </a:p>
          <a:p>
            <a:r>
              <a:rPr lang="vi-VN" dirty="0"/>
              <a:t>U zoru 20. rujna 1991.g. vojska i rezervisti napali su grad Našice i selo Martin. </a:t>
            </a:r>
          </a:p>
          <a:p>
            <a:r>
              <a:rPr lang="vi-VN" dirty="0"/>
              <a:t>Napad je uzvraćen, čime započinje opći napad na vojarnu tzv. JNA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Primirje se dogovara oko 9 sati 20. rujna, te se preuzimaju ranjenici u našičku bolnicu. Iste noći s 20./21. rujna dio vojske iz vojarne pokušava, tenkovima preko Grbavice i zaseoka Poljana u </a:t>
            </a:r>
            <a:r>
              <a:rPr lang="hr-HR" dirty="0" err="1"/>
              <a:t>Zoljanu</a:t>
            </a:r>
            <a:r>
              <a:rPr lang="hr-HR" dirty="0"/>
              <a:t>, pobjeći</a:t>
            </a:r>
            <a:r>
              <a:rPr lang="hr-HR" dirty="0" smtClean="0"/>
              <a:t>.</a:t>
            </a:r>
          </a:p>
          <a:p>
            <a:r>
              <a:rPr lang="pl-PL" dirty="0"/>
              <a:t>U ranim jutarnjim satima 21. rujna započinje predaja oko 300 vojnika koji su uskoro pušteni kućama jer su prisilno držani u vojarni. </a:t>
            </a:r>
          </a:p>
          <a:p>
            <a:r>
              <a:rPr lang="pl-PL" dirty="0"/>
              <a:t>Toga se dana u dvorištu vojarne zavijorio hrvatski </a:t>
            </a:r>
            <a:r>
              <a:rPr lang="pl-PL" dirty="0" smtClean="0"/>
              <a:t>barjak.U </a:t>
            </a:r>
            <a:r>
              <a:rPr lang="pl-PL" dirty="0"/>
              <a:t>borbama su poginula i tri hrvatska branitelja : Antun Sertić, Slavko Marod i Branko Glavaš.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42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ra\Pictures\crkva u plamenu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273630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ndra\Pictures\nasicka_crkva_1991_bez_vrha_tornj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484784"/>
            <a:ext cx="3200400" cy="41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latin typeface="+mn-lt"/>
              </a:rPr>
              <a:t>Crkva u plamenu                                                      Crkva bez vrha tornja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82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lnSpcReduction="10000"/>
          </a:bodyPr>
          <a:lstStyle/>
          <a:p>
            <a:r>
              <a:rPr lang="vi-VN" dirty="0"/>
              <a:t>Pogođeni su : crkva sv. Antuna, čiji zvonik i dio krovišta su izgorjeli, vodotoranj, dvorac obitelji Pejačević, groblje, obiteljske kuće…</a:t>
            </a:r>
          </a:p>
          <a:p>
            <a:r>
              <a:rPr lang="vi-VN" dirty="0"/>
              <a:t>Našice su obranjene, ali našičkih 70-tak dobrovoljaca nastavljaju svoj ratni put u Vukovar (najtežu i najkrvaviju bojišnicu) te ostaju tamo do njegova pada 18. studenoga 1991.g.</a:t>
            </a:r>
          </a:p>
          <a:p>
            <a:r>
              <a:rPr lang="vi-VN" dirty="0"/>
              <a:t>  Našički kraj doživljava i borbena djelovanja jugoslavenskog ratnog zrakoplovstva koja započinju 17. listopada i nastavljaju se do kraja godine.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81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17337" cy="595194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+mn-lt"/>
              </a:rPr>
              <a:t>Suvremene Našice</a:t>
            </a:r>
            <a:endParaRPr lang="hr-HR" sz="2000" dirty="0">
              <a:latin typeface="+mn-lt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1"/>
            <a:ext cx="5616623" cy="40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683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Našice se nalaze na 154 metara nadmorske visine (centar grada), gdje sjeverni obronci Krndije prelaze u u nizinu istočnohrvatske ravnice. Grad se nalazi na raskrižju nekoliko važnijih </a:t>
            </a:r>
            <a:r>
              <a:rPr lang="vi-VN" dirty="0" smtClean="0"/>
              <a:t>prometnica</a:t>
            </a:r>
            <a:r>
              <a:rPr lang="hr-HR" dirty="0" smtClean="0"/>
              <a:t>.</a:t>
            </a:r>
            <a:r>
              <a:rPr lang="vi-VN" dirty="0" smtClean="0"/>
              <a:t> Administrativno pripada</a:t>
            </a:r>
            <a:r>
              <a:rPr lang="hr-HR" dirty="0" smtClean="0"/>
              <a:t>ju </a:t>
            </a:r>
            <a:r>
              <a:rPr lang="vi-VN" dirty="0" smtClean="0"/>
              <a:t> </a:t>
            </a:r>
            <a:r>
              <a:rPr lang="vi-VN" dirty="0"/>
              <a:t>Osječko-baranjskoj županiji. </a:t>
            </a:r>
            <a:endParaRPr lang="hr-HR" dirty="0" smtClean="0"/>
          </a:p>
          <a:p>
            <a:r>
              <a:rPr lang="vi-VN" dirty="0" smtClean="0"/>
              <a:t>Gradu </a:t>
            </a:r>
            <a:r>
              <a:rPr lang="vi-VN" dirty="0"/>
              <a:t>pripada i 16 naselja: Brezik Našički, Ceremošnjak, Gradac Našički, Granice, Jelisavac, Lađanska, Lila, Londžica, Makloševac, Markovac Našički, Martin</a:t>
            </a:r>
            <a:r>
              <a:rPr lang="vi-VN" dirty="0" smtClean="0"/>
              <a:t>, </a:t>
            </a:r>
            <a:r>
              <a:rPr lang="vi-VN" dirty="0"/>
              <a:t>Ribnjak, Velimirovac, Vukojevci i Zoljan.</a:t>
            </a:r>
          </a:p>
          <a:p>
            <a:r>
              <a:rPr lang="vi-VN" dirty="0"/>
              <a:t>Prema popisu iz 2001.,na području grada Našica je živjelo 17 320 stanovnika. Prema popisu iz </a:t>
            </a:r>
            <a:r>
              <a:rPr lang="vi-VN" dirty="0" smtClean="0"/>
              <a:t>2011.</a:t>
            </a:r>
            <a:r>
              <a:rPr lang="hr-HR" dirty="0" smtClean="0"/>
              <a:t>,</a:t>
            </a:r>
            <a:r>
              <a:rPr lang="vi-VN" dirty="0" smtClean="0"/>
              <a:t>16.224 </a:t>
            </a:r>
            <a:r>
              <a:rPr lang="vi-VN" dirty="0"/>
              <a:t>stanovnika. Prosječna starost </a:t>
            </a:r>
            <a:r>
              <a:rPr lang="vi-VN" dirty="0" smtClean="0"/>
              <a:t> </a:t>
            </a:r>
            <a:r>
              <a:rPr lang="vi-VN" dirty="0"/>
              <a:t>stanovništva je 39,3 godina.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39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115617" y="836713"/>
            <a:ext cx="6552728" cy="720080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Franklin Gothic Book" pitchFamily="34" charset="0"/>
              </a:rPr>
              <a:t>Gradski sadržaji</a:t>
            </a:r>
            <a:endParaRPr lang="hr-HR" sz="2000" dirty="0">
              <a:latin typeface="Franklin Gothic Book" pitchFamily="34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r>
              <a:rPr lang="hr-HR" dirty="0"/>
              <a:t>Blagdan sv. Antuna Padovanskog-dan grada</a:t>
            </a:r>
          </a:p>
          <a:p>
            <a:r>
              <a:rPr lang="hr-HR" dirty="0"/>
              <a:t>Velika Gospa</a:t>
            </a:r>
          </a:p>
          <a:p>
            <a:r>
              <a:rPr lang="hr-HR" dirty="0"/>
              <a:t>Festival Dani slavonske šume</a:t>
            </a:r>
          </a:p>
          <a:p>
            <a:r>
              <a:rPr lang="hr-HR" dirty="0"/>
              <a:t>Projekt Gdje rijeke spajaju-razvoj tematskog hodočašća kroz naselja </a:t>
            </a:r>
            <a:r>
              <a:rPr lang="hr-HR" dirty="0" err="1"/>
              <a:t>Pécsvárad</a:t>
            </a:r>
            <a:r>
              <a:rPr lang="hr-HR" dirty="0"/>
              <a:t>-</a:t>
            </a:r>
            <a:r>
              <a:rPr lang="hr-HR" dirty="0" err="1"/>
              <a:t>Beremend</a:t>
            </a:r>
            <a:r>
              <a:rPr lang="hr-HR" dirty="0"/>
              <a:t>-Našice koji se temelji na vrijednostima srednjovjekovnih hodočašća-u srednjem vijeku kroz ove prostore vodilo hodočašće u Svetu zemlju.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114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ndra\Pictures\stare Naši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3367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latin typeface="+mn-lt"/>
              </a:rPr>
              <a:t>Centar grada 1915.g.</a:t>
            </a:r>
            <a:endParaRPr lang="hr-H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9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Poznati Našičani</a:t>
            </a:r>
            <a:endParaRPr lang="hr-HR" sz="24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Franklin Gothic Book" pitchFamily="34" charset="0"/>
              </a:rPr>
              <a:t>Danijel Pranjić - nogometaš</a:t>
            </a:r>
          </a:p>
          <a:p>
            <a:r>
              <a:rPr lang="vi-VN" dirty="0">
                <a:latin typeface="Franklin Gothic Book" pitchFamily="34" charset="0"/>
              </a:rPr>
              <a:t>Helena Buljan - glumica</a:t>
            </a:r>
          </a:p>
          <a:p>
            <a:r>
              <a:rPr lang="vi-VN" dirty="0">
                <a:latin typeface="Franklin Gothic Book" pitchFamily="34" charset="0"/>
              </a:rPr>
              <a:t>Sandra Lončarić Tankosić – glumica</a:t>
            </a:r>
          </a:p>
          <a:p>
            <a:r>
              <a:rPr lang="vi-VN" dirty="0">
                <a:latin typeface="Franklin Gothic Book" pitchFamily="34" charset="0"/>
              </a:rPr>
              <a:t>Berislav Rončević - dipl. pravnik, političar, saborski zastupnik, ministar obrane 2003.- 2008.</a:t>
            </a:r>
          </a:p>
          <a:p>
            <a:r>
              <a:rPr lang="vi-VN" dirty="0">
                <a:latin typeface="Franklin Gothic Book" pitchFamily="34" charset="0"/>
              </a:rPr>
              <a:t>Ivana Plechinger - glazbenica i </a:t>
            </a:r>
            <a:r>
              <a:rPr lang="vi-VN" dirty="0" smtClean="0">
                <a:latin typeface="Franklin Gothic Book" pitchFamily="34" charset="0"/>
              </a:rPr>
              <a:t>voditeljica</a:t>
            </a:r>
            <a:endParaRPr lang="hr-HR" dirty="0" smtClean="0">
              <a:latin typeface="Franklin Gothic Book" pitchFamily="34" charset="0"/>
            </a:endParaRPr>
          </a:p>
          <a:p>
            <a:r>
              <a:rPr lang="vi-VN" dirty="0" smtClean="0">
                <a:latin typeface="Franklin Gothic Book" pitchFamily="34" charset="0"/>
              </a:rPr>
              <a:t>Branko </a:t>
            </a:r>
            <a:r>
              <a:rPr lang="vi-VN" dirty="0" smtClean="0">
                <a:latin typeface="Franklin Gothic Book" pitchFamily="34" charset="0"/>
              </a:rPr>
              <a:t>Uvodić, voditelj</a:t>
            </a:r>
            <a:r>
              <a:rPr lang="vi-VN" dirty="0">
                <a:latin typeface="Franklin Gothic Book" pitchFamily="34" charset="0"/>
              </a:rPr>
              <a:t>; počasni građanin</a:t>
            </a:r>
          </a:p>
          <a:p>
            <a:endParaRPr lang="hr-HR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47772"/>
            <a:ext cx="2066064" cy="135813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49" y="1743774"/>
            <a:ext cx="2293999" cy="12294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63247"/>
            <a:ext cx="1519610" cy="228356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28800"/>
            <a:ext cx="1490464" cy="145941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95" y="3717032"/>
            <a:ext cx="2484506" cy="147198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425735"/>
            <a:ext cx="2063676" cy="146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5421193" cy="451178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+mn-lt"/>
              </a:rPr>
              <a:t>Literatura</a:t>
            </a:r>
            <a:endParaRPr lang="hr-HR" sz="2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12776"/>
            <a:ext cx="6196405" cy="4310293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Belavić, </a:t>
            </a:r>
            <a:r>
              <a:rPr lang="hr-HR" dirty="0" err="1" smtClean="0"/>
              <a:t>Placido</a:t>
            </a:r>
            <a:r>
              <a:rPr lang="hr-HR" dirty="0" smtClean="0"/>
              <a:t>, Našice-povijesne crtice, Našice, 1995.</a:t>
            </a:r>
          </a:p>
          <a:p>
            <a:r>
              <a:rPr lang="hr-HR" dirty="0" err="1" smtClean="0"/>
              <a:t>Cvekan</a:t>
            </a:r>
            <a:r>
              <a:rPr lang="hr-HR" dirty="0" smtClean="0"/>
              <a:t>, </a:t>
            </a:r>
            <a:r>
              <a:rPr lang="hr-HR" dirty="0" err="1" smtClean="0"/>
              <a:t>Paškal</a:t>
            </a:r>
            <a:r>
              <a:rPr lang="hr-HR" dirty="0" smtClean="0"/>
              <a:t>, Franjevci u </a:t>
            </a:r>
            <a:r>
              <a:rPr lang="hr-HR" dirty="0" err="1" smtClean="0"/>
              <a:t>Abinim</a:t>
            </a:r>
            <a:r>
              <a:rPr lang="hr-HR" dirty="0" smtClean="0"/>
              <a:t> Našicama, Našice, 1981.g.</a:t>
            </a:r>
          </a:p>
          <a:p>
            <a:r>
              <a:rPr lang="hr-HR" dirty="0" err="1" smtClean="0"/>
              <a:t>Jančula</a:t>
            </a:r>
            <a:r>
              <a:rPr lang="hr-HR" dirty="0" smtClean="0"/>
              <a:t>, Julije, </a:t>
            </a:r>
            <a:r>
              <a:rPr lang="hr-HR" dirty="0" err="1" smtClean="0"/>
              <a:t>Predturska</a:t>
            </a:r>
            <a:r>
              <a:rPr lang="hr-HR" dirty="0" smtClean="0"/>
              <a:t> povijest Našica, ZMN, Našice, 1996.</a:t>
            </a:r>
          </a:p>
          <a:p>
            <a:r>
              <a:rPr lang="hr-HR" dirty="0" smtClean="0"/>
              <a:t>Kranjčev, Branko, Kotar Našice na milenijskoj izložbi Kraljevine Ugarske u Budimpešti 1896.,Našice, 2013.</a:t>
            </a:r>
          </a:p>
          <a:p>
            <a:r>
              <a:rPr lang="hr-HR" dirty="0" smtClean="0"/>
              <a:t>Kranjčev, Branko, Memorijalni sadržaji Domovinskog rata u Našicama, Našice, 2011.</a:t>
            </a:r>
          </a:p>
          <a:p>
            <a:r>
              <a:rPr lang="hr-HR" dirty="0" smtClean="0"/>
              <a:t>Kranjčev, Branko, Crni potok, Našice, 2007.</a:t>
            </a:r>
          </a:p>
          <a:p>
            <a:r>
              <a:rPr lang="hr-HR" dirty="0" smtClean="0"/>
              <a:t>Kranjčev, Branko, Stota obljetnica prve predškolske ustanove u Našicama(1907-2007.), Našice,2007.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88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Majstorović, Srećko, godina(1229.-1929.), Slavonski Brod, 1973.</a:t>
            </a:r>
          </a:p>
          <a:p>
            <a:r>
              <a:rPr lang="hr-HR" dirty="0" err="1" smtClean="0"/>
              <a:t>Mikašek</a:t>
            </a:r>
            <a:r>
              <a:rPr lang="hr-HR" dirty="0" smtClean="0"/>
              <a:t>,  Đuro, Našička spomenica žrtvama komunizma, Našice, 2007.</a:t>
            </a:r>
          </a:p>
          <a:p>
            <a:r>
              <a:rPr lang="hr-HR" dirty="0" smtClean="0"/>
              <a:t>Našički zbornik 4, MH Našice, 1999.</a:t>
            </a:r>
          </a:p>
          <a:p>
            <a:r>
              <a:rPr lang="hr-HR" dirty="0" smtClean="0"/>
              <a:t>Našički zbornik 9, MH Našice, 2014.</a:t>
            </a:r>
          </a:p>
          <a:p>
            <a:r>
              <a:rPr lang="hr-HR" dirty="0" smtClean="0"/>
              <a:t>Publikacija obitelji Pejačević, Zagreb, 2014.</a:t>
            </a:r>
          </a:p>
          <a:p>
            <a:r>
              <a:rPr lang="hr-HR" dirty="0" smtClean="0"/>
              <a:t>Rončević, Ivana, Stradanje i obnova tornja franjevačke crkve sv. Antuna Padovanskog u </a:t>
            </a:r>
            <a:r>
              <a:rPr lang="hr-HR" dirty="0" err="1" smtClean="0"/>
              <a:t>našicama</a:t>
            </a:r>
            <a:r>
              <a:rPr lang="hr-HR" dirty="0" smtClean="0"/>
              <a:t> tijekom Domovinskog rata, Kolo 1, 2003.</a:t>
            </a:r>
          </a:p>
          <a:p>
            <a:r>
              <a:rPr lang="hr-HR" dirty="0" smtClean="0"/>
              <a:t>Zapisnik franjevačkog samostana u Našicama, Knjiga I(1739.-1787.), Našice, Slavonski Brod, </a:t>
            </a:r>
            <a:r>
              <a:rPr lang="hr-HR" dirty="0"/>
              <a:t>Z</a:t>
            </a:r>
            <a:r>
              <a:rPr lang="hr-HR" dirty="0" smtClean="0"/>
              <a:t>agreb, 2010.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29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Hvala na pažnji</a:t>
            </a:r>
            <a:r>
              <a:rPr lang="hr-HR" sz="4000" dirty="0" smtClean="0">
                <a:latin typeface="+mn-lt"/>
              </a:rPr>
              <a:t>!</a:t>
            </a:r>
            <a:endParaRPr lang="hr-HR" sz="40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</p:txBody>
      </p:sp>
      <p:pic>
        <p:nvPicPr>
          <p:cNvPr id="1027" name="Picture 3" descr="C:\Users\Vlatka\AppData\Local\Microsoft\Windows\Temporary Internet Files\Content.IE5\DL6ZMDS1\MC9004382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2016224" cy="194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fontScale="92500" lnSpcReduction="20000"/>
          </a:bodyPr>
          <a:lstStyle/>
          <a:p>
            <a:r>
              <a:rPr lang="vi-VN" dirty="0"/>
              <a:t>Prema pisanim podacima Našice se prvi put spominju 1229. godine (Nekche) kao posjed templara i roda Aba, koji je podigao castrum(lat. utvrđeno mjesto; logor, tabor)</a:t>
            </a:r>
          </a:p>
          <a:p>
            <a:r>
              <a:rPr lang="vi-VN" dirty="0" smtClean="0"/>
              <a:t>Do </a:t>
            </a:r>
            <a:r>
              <a:rPr lang="vi-VN" dirty="0"/>
              <a:t>turskog osvajanja 1532. posjed su držali ivanovci, Gorjanski i knezovi Iločki. </a:t>
            </a:r>
          </a:p>
          <a:p>
            <a:r>
              <a:rPr lang="vi-VN" dirty="0" smtClean="0"/>
              <a:t>Za </a:t>
            </a:r>
            <a:r>
              <a:rPr lang="vi-VN" dirty="0"/>
              <a:t>vrijeme Turaka tu je bilo sjedište nahije(tur. upravna jedinica, manja od kadiluka-kotar,okružje) do 1687.g. </a:t>
            </a:r>
          </a:p>
          <a:p>
            <a:r>
              <a:rPr lang="vi-VN" dirty="0" smtClean="0"/>
              <a:t>Našičko </a:t>
            </a:r>
            <a:r>
              <a:rPr lang="vi-VN" dirty="0"/>
              <a:t>vlastelinstvo </a:t>
            </a:r>
            <a:r>
              <a:rPr lang="vi-VN" dirty="0" smtClean="0"/>
              <a:t>od </a:t>
            </a:r>
            <a:r>
              <a:rPr lang="vi-VN" dirty="0"/>
              <a:t>1734. do 1945. </a:t>
            </a:r>
            <a:r>
              <a:rPr lang="hr-HR" dirty="0" smtClean="0"/>
              <a:t>dolazi u </a:t>
            </a:r>
            <a:r>
              <a:rPr lang="vi-VN" dirty="0" smtClean="0"/>
              <a:t>posjed </a:t>
            </a:r>
            <a:r>
              <a:rPr lang="vi-VN" dirty="0"/>
              <a:t>plemićke obitelji Pejačević. </a:t>
            </a:r>
            <a:endParaRPr lang="hr-HR" dirty="0" smtClean="0"/>
          </a:p>
          <a:p>
            <a:r>
              <a:rPr lang="vi-VN" dirty="0" smtClean="0"/>
              <a:t>U </a:t>
            </a:r>
            <a:r>
              <a:rPr lang="vi-VN" dirty="0"/>
              <a:t>središtu grada u prostranom parku engleskog tipa na nekadašnjim temeljima starog i skromnog dvorca podigli su Pejačevići 2 </a:t>
            </a:r>
            <a:r>
              <a:rPr lang="vi-VN" dirty="0" smtClean="0"/>
              <a:t>dvorca</a:t>
            </a:r>
            <a:r>
              <a:rPr lang="hr-HR" dirty="0" smtClean="0"/>
              <a:t>.</a:t>
            </a:r>
            <a:endParaRPr lang="vi-VN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58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47" y="1412776"/>
            <a:ext cx="6220105" cy="4104456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>
                <a:latin typeface="+mn-lt"/>
              </a:rPr>
              <a:t>Klasicistički dvorac iz 1812.g.(kule su dozidane 1865.g.)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4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08" y="1340767"/>
            <a:ext cx="3202783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200400" cy="413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>
                <a:latin typeface="+mn-lt"/>
              </a:rPr>
              <a:t>Park na razglenici                                                      Detalj iz parka danas</a:t>
            </a: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9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7" descr="Opis: phoca_thumb_l_dvor_grofa_marka_pejacev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24" y="1340768"/>
            <a:ext cx="653575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99592" y="5877272"/>
            <a:ext cx="5540188" cy="365125"/>
          </a:xfrm>
        </p:spPr>
        <p:txBody>
          <a:bodyPr/>
          <a:lstStyle/>
          <a:p>
            <a:r>
              <a:rPr lang="hr-HR" smtClean="0">
                <a:latin typeface="+mn-lt"/>
              </a:rPr>
              <a:t>Niski klasicistički dvorac iz 1909.g.</a:t>
            </a:r>
            <a:endParaRPr lang="hr-H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7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2404</TotalTime>
  <Words>2675</Words>
  <Application>Microsoft Office PowerPoint</Application>
  <PresentationFormat>Prikaz na zaslonu (4:3)</PresentationFormat>
  <Paragraphs>158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54</vt:i4>
      </vt:variant>
    </vt:vector>
  </HeadingPairs>
  <TitlesOfParts>
    <vt:vector size="55" baseType="lpstr">
      <vt:lpstr>Pribadača</vt:lpstr>
      <vt:lpstr>ŽSV iz povijesti u OŠ kralja Tomislava u Našicama</vt:lpstr>
      <vt:lpstr>Pregled povijesti našičkoga kraja</vt:lpstr>
      <vt:lpstr>UVOD</vt:lpstr>
      <vt:lpstr>Povijest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</vt:lpstr>
      <vt:lpstr>PowerPointova prezentacija</vt:lpstr>
      <vt:lpstr>Turci su je osvojili 1541. godine i od tada počinje njeno propadanje. U povijesnim izvorima ovaj se lokalitet naziva i Gradina, Našička ruševina, Našička razvalina…</vt:lpstr>
      <vt:lpstr>Dolazak Turaka</vt:lpstr>
      <vt:lpstr>PowerPointova prezentacija</vt:lpstr>
      <vt:lpstr>Našički Pejačevići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Mauzolej obitelji Pejačević</vt:lpstr>
      <vt:lpstr>PowerPointova prezentacija</vt:lpstr>
      <vt:lpstr>Izidor Kršnjavi</vt:lpstr>
      <vt:lpstr>PowerPointova prezentacija</vt:lpstr>
      <vt:lpstr>Našice u 1. svjetskom ratu</vt:lpstr>
      <vt:lpstr>PowerPointova prezentacija</vt:lpstr>
      <vt:lpstr>PowerPointova prezentacija</vt:lpstr>
      <vt:lpstr>Židovi u Našicama</vt:lpstr>
      <vt:lpstr>      </vt:lpstr>
      <vt:lpstr>PowerPointova prezentacija</vt:lpstr>
      <vt:lpstr>PowerPointova prezentacija</vt:lpstr>
      <vt:lpstr>PowerPointova prezentacija</vt:lpstr>
      <vt:lpstr>Našice u 2. svjetskom ratu</vt:lpstr>
      <vt:lpstr>Domovinski rat</vt:lpstr>
      <vt:lpstr>PowerPointova prezentacija</vt:lpstr>
      <vt:lpstr>PowerPointova prezentacija</vt:lpstr>
      <vt:lpstr>PowerPointova prezentacija</vt:lpstr>
      <vt:lpstr>Suvremene Našice</vt:lpstr>
      <vt:lpstr>PowerPointova prezentacija</vt:lpstr>
      <vt:lpstr>Gradski sadržaji</vt:lpstr>
      <vt:lpstr>Poznati Našičani</vt:lpstr>
      <vt:lpstr>PowerPointova prezentacija</vt:lpstr>
      <vt:lpstr>Literatura</vt:lpstr>
      <vt:lpstr>PowerPointova prezentacija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Županijsko stručno vijeće</dc:title>
  <dc:creator>Sandra</dc:creator>
  <cp:lastModifiedBy>Sandra</cp:lastModifiedBy>
  <cp:revision>146</cp:revision>
  <cp:lastPrinted>2016-08-30T20:06:24Z</cp:lastPrinted>
  <dcterms:created xsi:type="dcterms:W3CDTF">2013-08-18T09:32:29Z</dcterms:created>
  <dcterms:modified xsi:type="dcterms:W3CDTF">2016-08-30T20:15:50Z</dcterms:modified>
</cp:coreProperties>
</file>