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handoutMasterIdLst>
    <p:handoutMasterId r:id="rId32"/>
  </p:handoutMasterIdLst>
  <p:sldIdLst>
    <p:sldId id="288" r:id="rId2"/>
    <p:sldId id="289" r:id="rId3"/>
    <p:sldId id="257" r:id="rId4"/>
    <p:sldId id="258" r:id="rId5"/>
    <p:sldId id="259" r:id="rId6"/>
    <p:sldId id="275" r:id="rId7"/>
    <p:sldId id="276" r:id="rId8"/>
    <p:sldId id="261" r:id="rId9"/>
    <p:sldId id="271" r:id="rId10"/>
    <p:sldId id="260" r:id="rId11"/>
    <p:sldId id="270" r:id="rId12"/>
    <p:sldId id="262" r:id="rId13"/>
    <p:sldId id="263" r:id="rId14"/>
    <p:sldId id="264" r:id="rId15"/>
    <p:sldId id="290" r:id="rId16"/>
    <p:sldId id="265" r:id="rId17"/>
    <p:sldId id="266" r:id="rId18"/>
    <p:sldId id="277" r:id="rId19"/>
    <p:sldId id="278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91" r:id="rId28"/>
    <p:sldId id="267" r:id="rId29"/>
    <p:sldId id="268" r:id="rId30"/>
    <p:sldId id="272" r:id="rId3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F01EFA-6D58-4437-A40E-426DEDF126B0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6AC66D-64F4-4011-AF8F-5BA86871EE0F}">
      <dgm:prSet phldrT="[Text]" custT="1"/>
      <dgm:spPr>
        <a:solidFill>
          <a:srgbClr val="FF0000"/>
        </a:solidFill>
        <a:ln>
          <a:noFill/>
        </a:ln>
      </dgm:spPr>
      <dgm:t>
        <a:bodyPr/>
        <a:lstStyle/>
        <a:p>
          <a:r>
            <a:rPr lang="hr-HR" sz="2400" dirty="0" smtClean="0">
              <a:latin typeface="Calibri" pitchFamily="34" charset="0"/>
            </a:rPr>
            <a:t>Kriteriji</a:t>
          </a:r>
          <a:endParaRPr lang="en-US" sz="2400" dirty="0">
            <a:latin typeface="Calibri" pitchFamily="34" charset="0"/>
          </a:endParaRPr>
        </a:p>
      </dgm:t>
    </dgm:pt>
    <dgm:pt modelId="{BD6D73E9-84FF-45C2-A3E0-F0932DC33417}" type="parTrans" cxnId="{8927C657-C4AC-4BEB-8159-6419151F9899}">
      <dgm:prSet/>
      <dgm:spPr/>
      <dgm:t>
        <a:bodyPr/>
        <a:lstStyle/>
        <a:p>
          <a:endParaRPr lang="en-US"/>
        </a:p>
      </dgm:t>
    </dgm:pt>
    <dgm:pt modelId="{D4C00F61-2411-42B4-AB53-4E53968728A0}" type="sibTrans" cxnId="{8927C657-C4AC-4BEB-8159-6419151F9899}">
      <dgm:prSet/>
      <dgm:spPr/>
      <dgm:t>
        <a:bodyPr/>
        <a:lstStyle/>
        <a:p>
          <a:endParaRPr lang="en-US"/>
        </a:p>
      </dgm:t>
    </dgm:pt>
    <dgm:pt modelId="{15812CD8-B393-42A2-95F4-33D8A2FCEBDB}">
      <dgm:prSet phldrT="[Text]" custT="1"/>
      <dgm:spPr>
        <a:solidFill>
          <a:schemeClr val="accent5">
            <a:lumMod val="75000"/>
          </a:schemeClr>
        </a:solidFill>
        <a:ln>
          <a:noFill/>
        </a:ln>
      </dgm:spPr>
      <dgm:t>
        <a:bodyPr/>
        <a:lstStyle/>
        <a:p>
          <a:r>
            <a:rPr lang="hr-HR" sz="2400" dirty="0" smtClean="0">
              <a:latin typeface="Calibri" pitchFamily="34" charset="0"/>
            </a:rPr>
            <a:t>Obilježja učenika</a:t>
          </a:r>
          <a:endParaRPr lang="en-US" sz="2400" dirty="0">
            <a:latin typeface="Calibri" pitchFamily="34" charset="0"/>
          </a:endParaRPr>
        </a:p>
      </dgm:t>
    </dgm:pt>
    <dgm:pt modelId="{C3C10241-692E-4B4B-B5DD-F1C0BE6BF0C9}" type="parTrans" cxnId="{B1F5A07D-4D1C-406B-98DE-A0777352A367}">
      <dgm:prSet/>
      <dgm:spPr/>
      <dgm:t>
        <a:bodyPr/>
        <a:lstStyle/>
        <a:p>
          <a:endParaRPr lang="en-US"/>
        </a:p>
      </dgm:t>
    </dgm:pt>
    <dgm:pt modelId="{696B5BF7-292D-4EC4-87EB-ECFF9342A709}" type="sibTrans" cxnId="{B1F5A07D-4D1C-406B-98DE-A0777352A367}">
      <dgm:prSet/>
      <dgm:spPr/>
      <dgm:t>
        <a:bodyPr/>
        <a:lstStyle/>
        <a:p>
          <a:endParaRPr lang="en-US"/>
        </a:p>
      </dgm:t>
    </dgm:pt>
    <dgm:pt modelId="{428ED618-C760-402C-AAA1-E041E26C1BD8}">
      <dgm:prSet phldrT="[Text]" custT="1"/>
      <dgm:spPr>
        <a:solidFill>
          <a:schemeClr val="accent5">
            <a:lumMod val="75000"/>
          </a:schemeClr>
        </a:solidFill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r>
            <a:rPr lang="hr-HR" sz="2400" dirty="0" smtClean="0">
              <a:latin typeface="Calibri" pitchFamily="34" charset="0"/>
            </a:rPr>
            <a:t>Obilježja učitelja</a:t>
          </a:r>
          <a:endParaRPr lang="en-US" sz="2400" dirty="0">
            <a:latin typeface="Calibri" pitchFamily="34" charset="0"/>
          </a:endParaRPr>
        </a:p>
      </dgm:t>
    </dgm:pt>
    <dgm:pt modelId="{2A06BC15-2A2E-478A-B487-E3016B643B69}" type="parTrans" cxnId="{A39014C6-C3EC-47A5-BBBD-08F847E3C191}">
      <dgm:prSet/>
      <dgm:spPr/>
      <dgm:t>
        <a:bodyPr/>
        <a:lstStyle/>
        <a:p>
          <a:endParaRPr lang="en-US"/>
        </a:p>
      </dgm:t>
    </dgm:pt>
    <dgm:pt modelId="{A2133FB4-00CD-4165-833E-FECEC6B97125}" type="sibTrans" cxnId="{A39014C6-C3EC-47A5-BBBD-08F847E3C191}">
      <dgm:prSet/>
      <dgm:spPr/>
      <dgm:t>
        <a:bodyPr/>
        <a:lstStyle/>
        <a:p>
          <a:endParaRPr lang="en-US"/>
        </a:p>
      </dgm:t>
    </dgm:pt>
    <dgm:pt modelId="{6B87D53E-F944-442B-B558-EF0480527EAF}">
      <dgm:prSet phldrT="[Text]" custT="1"/>
      <dgm:spPr>
        <a:solidFill>
          <a:schemeClr val="accent5">
            <a:lumMod val="75000"/>
          </a:schemeClr>
        </a:solidFill>
        <a:ln>
          <a:noFill/>
        </a:ln>
      </dgm:spPr>
      <dgm:t>
        <a:bodyPr/>
        <a:lstStyle/>
        <a:p>
          <a:r>
            <a:rPr lang="hr-HR" sz="2400" dirty="0" smtClean="0">
              <a:latin typeface="Calibri" pitchFamily="34" charset="0"/>
            </a:rPr>
            <a:t>Obilježja</a:t>
          </a:r>
          <a:r>
            <a:rPr lang="hr-HR" sz="2400" baseline="0" dirty="0" smtClean="0">
              <a:latin typeface="Calibri" pitchFamily="34" charset="0"/>
            </a:rPr>
            <a:t> nastavnog procesa</a:t>
          </a:r>
          <a:endParaRPr lang="en-US" sz="2400" dirty="0">
            <a:latin typeface="Calibri" pitchFamily="34" charset="0"/>
          </a:endParaRPr>
        </a:p>
      </dgm:t>
    </dgm:pt>
    <dgm:pt modelId="{1E945FDE-DCC4-4C0F-A1F3-FEA24F43CC08}" type="parTrans" cxnId="{704D31E8-BA4E-4245-BD9B-6CE90CA84401}">
      <dgm:prSet/>
      <dgm:spPr/>
      <dgm:t>
        <a:bodyPr/>
        <a:lstStyle/>
        <a:p>
          <a:endParaRPr lang="en-US"/>
        </a:p>
      </dgm:t>
    </dgm:pt>
    <dgm:pt modelId="{494B09D9-25DE-4A74-8B5A-FE8D2123923F}" type="sibTrans" cxnId="{704D31E8-BA4E-4245-BD9B-6CE90CA84401}">
      <dgm:prSet/>
      <dgm:spPr/>
      <dgm:t>
        <a:bodyPr/>
        <a:lstStyle/>
        <a:p>
          <a:endParaRPr lang="en-US"/>
        </a:p>
      </dgm:t>
    </dgm:pt>
    <dgm:pt modelId="{61F37097-98EE-46E1-9A30-3AB41996DBB8}">
      <dgm:prSet phldrT="[Text]" custT="1"/>
      <dgm:spPr>
        <a:solidFill>
          <a:schemeClr val="accent5">
            <a:lumMod val="75000"/>
          </a:schemeClr>
        </a:solidFill>
        <a:ln>
          <a:noFill/>
        </a:ln>
      </dgm:spPr>
      <dgm:t>
        <a:bodyPr/>
        <a:lstStyle/>
        <a:p>
          <a:r>
            <a:rPr lang="hr-HR" sz="2400" dirty="0" smtClean="0">
              <a:latin typeface="Calibri" pitchFamily="34" charset="0"/>
            </a:rPr>
            <a:t>Obilježja obrazovnog konteksta</a:t>
          </a:r>
          <a:endParaRPr lang="en-US" sz="2400" dirty="0">
            <a:latin typeface="Calibri" pitchFamily="34" charset="0"/>
          </a:endParaRPr>
        </a:p>
      </dgm:t>
    </dgm:pt>
    <dgm:pt modelId="{C21829C5-7F1E-44A1-963F-C0BCAC06AEF3}" type="parTrans" cxnId="{50EE1FD6-A564-49A6-B945-4E6E969319AF}">
      <dgm:prSet/>
      <dgm:spPr/>
      <dgm:t>
        <a:bodyPr/>
        <a:lstStyle/>
        <a:p>
          <a:endParaRPr lang="en-US"/>
        </a:p>
      </dgm:t>
    </dgm:pt>
    <dgm:pt modelId="{0CC0ED27-F75A-4473-A39E-35741E4E7F25}" type="sibTrans" cxnId="{50EE1FD6-A564-49A6-B945-4E6E969319AF}">
      <dgm:prSet/>
      <dgm:spPr/>
      <dgm:t>
        <a:bodyPr/>
        <a:lstStyle/>
        <a:p>
          <a:endParaRPr lang="en-US"/>
        </a:p>
      </dgm:t>
    </dgm:pt>
    <dgm:pt modelId="{8CDF110A-06C4-468F-8FD9-9DD0B66A8F7A}">
      <dgm:prSet/>
      <dgm:spPr/>
      <dgm:t>
        <a:bodyPr/>
        <a:lstStyle/>
        <a:p>
          <a:endParaRPr lang="en-US" dirty="0"/>
        </a:p>
      </dgm:t>
    </dgm:pt>
    <dgm:pt modelId="{D61AB3CB-AFA7-4D2F-AE70-6E5D79D19719}" type="parTrans" cxnId="{13E76FFE-E32B-420A-96FB-614841D16E90}">
      <dgm:prSet/>
      <dgm:spPr/>
      <dgm:t>
        <a:bodyPr/>
        <a:lstStyle/>
        <a:p>
          <a:endParaRPr lang="en-US"/>
        </a:p>
      </dgm:t>
    </dgm:pt>
    <dgm:pt modelId="{5A2237B4-B7D3-474D-99EF-C05FBB3BE104}" type="sibTrans" cxnId="{13E76FFE-E32B-420A-96FB-614841D16E90}">
      <dgm:prSet/>
      <dgm:spPr/>
      <dgm:t>
        <a:bodyPr/>
        <a:lstStyle/>
        <a:p>
          <a:endParaRPr lang="en-US"/>
        </a:p>
      </dgm:t>
    </dgm:pt>
    <dgm:pt modelId="{EC09277E-FFF5-42F0-A6FE-D1E622158815}" type="pres">
      <dgm:prSet presAssocID="{0BF01EFA-6D58-4437-A40E-426DEDF126B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2689C2C-E723-4E95-BE22-A19852399296}" type="pres">
      <dgm:prSet presAssocID="{006AC66D-64F4-4011-AF8F-5BA86871EE0F}" presName="centerShape" presStyleLbl="node0" presStyleIdx="0" presStyleCnt="1" custScaleX="136498" custScaleY="87919" custLinFactNeighborX="-1947" custLinFactNeighborY="-1111"/>
      <dgm:spPr/>
      <dgm:t>
        <a:bodyPr/>
        <a:lstStyle/>
        <a:p>
          <a:endParaRPr lang="en-US"/>
        </a:p>
      </dgm:t>
    </dgm:pt>
    <dgm:pt modelId="{0433EC5A-FDDC-41B6-87A3-B5899DAAA6A1}" type="pres">
      <dgm:prSet presAssocID="{C3C10241-692E-4B4B-B5DD-F1C0BE6BF0C9}" presName="Name9" presStyleLbl="parChTrans1D2" presStyleIdx="0" presStyleCnt="4"/>
      <dgm:spPr/>
      <dgm:t>
        <a:bodyPr/>
        <a:lstStyle/>
        <a:p>
          <a:endParaRPr lang="en-US"/>
        </a:p>
      </dgm:t>
    </dgm:pt>
    <dgm:pt modelId="{CDD688E8-AE2C-431A-842C-AF388B44529A}" type="pres">
      <dgm:prSet presAssocID="{C3C10241-692E-4B4B-B5DD-F1C0BE6BF0C9}" presName="connTx" presStyleLbl="parChTrans1D2" presStyleIdx="0" presStyleCnt="4"/>
      <dgm:spPr/>
      <dgm:t>
        <a:bodyPr/>
        <a:lstStyle/>
        <a:p>
          <a:endParaRPr lang="en-US"/>
        </a:p>
      </dgm:t>
    </dgm:pt>
    <dgm:pt modelId="{5C279434-3F43-412B-8714-4E40B44E3E96}" type="pres">
      <dgm:prSet presAssocID="{15812CD8-B393-42A2-95F4-33D8A2FCEBDB}" presName="node" presStyleLbl="node1" presStyleIdx="0" presStyleCnt="4" custAng="0" custScaleX="157526" custScaleY="111436" custRadScaleRad="136122" custRadScaleInc="1419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A0EAB5-097D-495D-9EEC-FC82F8B7AB79}" type="pres">
      <dgm:prSet presAssocID="{2A06BC15-2A2E-478A-B487-E3016B643B69}" presName="Name9" presStyleLbl="parChTrans1D2" presStyleIdx="1" presStyleCnt="4"/>
      <dgm:spPr/>
      <dgm:t>
        <a:bodyPr/>
        <a:lstStyle/>
        <a:p>
          <a:endParaRPr lang="en-US"/>
        </a:p>
      </dgm:t>
    </dgm:pt>
    <dgm:pt modelId="{ABF17B48-5C4F-4202-B935-8382EC9BA9CE}" type="pres">
      <dgm:prSet presAssocID="{2A06BC15-2A2E-478A-B487-E3016B643B69}" presName="connTx" presStyleLbl="parChTrans1D2" presStyleIdx="1" presStyleCnt="4"/>
      <dgm:spPr/>
      <dgm:t>
        <a:bodyPr/>
        <a:lstStyle/>
        <a:p>
          <a:endParaRPr lang="en-US"/>
        </a:p>
      </dgm:t>
    </dgm:pt>
    <dgm:pt modelId="{E5F95FA5-AD31-4D58-8F32-A477069BD6A3}" type="pres">
      <dgm:prSet presAssocID="{428ED618-C760-402C-AAA1-E041E26C1BD8}" presName="node" presStyleLbl="node1" presStyleIdx="1" presStyleCnt="4" custScaleX="138276" custScaleY="107036" custRadScaleRad="142616" custRadScaleInc="518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8B127F-581A-4611-8695-93095676F20A}" type="pres">
      <dgm:prSet presAssocID="{1E945FDE-DCC4-4C0F-A1F3-FEA24F43CC08}" presName="Name9" presStyleLbl="parChTrans1D2" presStyleIdx="2" presStyleCnt="4"/>
      <dgm:spPr/>
      <dgm:t>
        <a:bodyPr/>
        <a:lstStyle/>
        <a:p>
          <a:endParaRPr lang="en-US"/>
        </a:p>
      </dgm:t>
    </dgm:pt>
    <dgm:pt modelId="{1714B8DF-1885-4283-9E6C-15927CA7B2EF}" type="pres">
      <dgm:prSet presAssocID="{1E945FDE-DCC4-4C0F-A1F3-FEA24F43CC08}" presName="connTx" presStyleLbl="parChTrans1D2" presStyleIdx="2" presStyleCnt="4"/>
      <dgm:spPr/>
      <dgm:t>
        <a:bodyPr/>
        <a:lstStyle/>
        <a:p>
          <a:endParaRPr lang="en-US"/>
        </a:p>
      </dgm:t>
    </dgm:pt>
    <dgm:pt modelId="{C055262F-629B-47DE-A632-E63405006434}" type="pres">
      <dgm:prSet presAssocID="{6B87D53E-F944-442B-B558-EF0480527EAF}" presName="node" presStyleLbl="node1" presStyleIdx="2" presStyleCnt="4" custScaleX="161029" custScaleY="116406" custRadScaleRad="129530" custRadScaleInc="1079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F9D40A-B997-4848-940E-21A494009313}" type="pres">
      <dgm:prSet presAssocID="{C21829C5-7F1E-44A1-963F-C0BCAC06AEF3}" presName="Name9" presStyleLbl="parChTrans1D2" presStyleIdx="3" presStyleCnt="4"/>
      <dgm:spPr/>
      <dgm:t>
        <a:bodyPr/>
        <a:lstStyle/>
        <a:p>
          <a:endParaRPr lang="en-US"/>
        </a:p>
      </dgm:t>
    </dgm:pt>
    <dgm:pt modelId="{F71B3B94-9DA4-473D-A103-3BDC695C6E30}" type="pres">
      <dgm:prSet presAssocID="{C21829C5-7F1E-44A1-963F-C0BCAC06AEF3}" presName="connTx" presStyleLbl="parChTrans1D2" presStyleIdx="3" presStyleCnt="4"/>
      <dgm:spPr/>
      <dgm:t>
        <a:bodyPr/>
        <a:lstStyle/>
        <a:p>
          <a:endParaRPr lang="en-US"/>
        </a:p>
      </dgm:t>
    </dgm:pt>
    <dgm:pt modelId="{55229C9B-5B1C-4153-82E0-68713DFCA277}" type="pres">
      <dgm:prSet presAssocID="{61F37097-98EE-46E1-9A30-3AB41996DBB8}" presName="node" presStyleLbl="node1" presStyleIdx="3" presStyleCnt="4" custScaleX="168630" custScaleY="129503" custRadScaleRad="149039" custRadScaleInc="370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8D8AB8A-D9FC-43A6-854C-05830BB19812}" type="presOf" srcId="{428ED618-C760-402C-AAA1-E041E26C1BD8}" destId="{E5F95FA5-AD31-4D58-8F32-A477069BD6A3}" srcOrd="0" destOrd="0" presId="urn:microsoft.com/office/officeart/2005/8/layout/radial1"/>
    <dgm:cxn modelId="{892FC60E-CA71-45A4-862A-4B989C06E065}" type="presOf" srcId="{C3C10241-692E-4B4B-B5DD-F1C0BE6BF0C9}" destId="{0433EC5A-FDDC-41B6-87A3-B5899DAAA6A1}" srcOrd="0" destOrd="0" presId="urn:microsoft.com/office/officeart/2005/8/layout/radial1"/>
    <dgm:cxn modelId="{DAC44BAA-10C0-4358-9396-3A99E9D339F6}" type="presOf" srcId="{006AC66D-64F4-4011-AF8F-5BA86871EE0F}" destId="{72689C2C-E723-4E95-BE22-A19852399296}" srcOrd="0" destOrd="0" presId="urn:microsoft.com/office/officeart/2005/8/layout/radial1"/>
    <dgm:cxn modelId="{8400681D-04B5-48CE-B569-0D68421C1584}" type="presOf" srcId="{C3C10241-692E-4B4B-B5DD-F1C0BE6BF0C9}" destId="{CDD688E8-AE2C-431A-842C-AF388B44529A}" srcOrd="1" destOrd="0" presId="urn:microsoft.com/office/officeart/2005/8/layout/radial1"/>
    <dgm:cxn modelId="{B1F5A07D-4D1C-406B-98DE-A0777352A367}" srcId="{006AC66D-64F4-4011-AF8F-5BA86871EE0F}" destId="{15812CD8-B393-42A2-95F4-33D8A2FCEBDB}" srcOrd="0" destOrd="0" parTransId="{C3C10241-692E-4B4B-B5DD-F1C0BE6BF0C9}" sibTransId="{696B5BF7-292D-4EC4-87EB-ECFF9342A709}"/>
    <dgm:cxn modelId="{80A5F1D8-6306-48EE-A1BF-5753800B84CC}" type="presOf" srcId="{1E945FDE-DCC4-4C0F-A1F3-FEA24F43CC08}" destId="{8F8B127F-581A-4611-8695-93095676F20A}" srcOrd="0" destOrd="0" presId="urn:microsoft.com/office/officeart/2005/8/layout/radial1"/>
    <dgm:cxn modelId="{704D31E8-BA4E-4245-BD9B-6CE90CA84401}" srcId="{006AC66D-64F4-4011-AF8F-5BA86871EE0F}" destId="{6B87D53E-F944-442B-B558-EF0480527EAF}" srcOrd="2" destOrd="0" parTransId="{1E945FDE-DCC4-4C0F-A1F3-FEA24F43CC08}" sibTransId="{494B09D9-25DE-4A74-8B5A-FE8D2123923F}"/>
    <dgm:cxn modelId="{1D9C5B18-F6DA-4155-B760-C0D39E7B55F6}" type="presOf" srcId="{C21829C5-7F1E-44A1-963F-C0BCAC06AEF3}" destId="{E7F9D40A-B997-4848-940E-21A494009313}" srcOrd="0" destOrd="0" presId="urn:microsoft.com/office/officeart/2005/8/layout/radial1"/>
    <dgm:cxn modelId="{A7CFBCAD-61E3-4B23-8309-70099E9C2B52}" type="presOf" srcId="{2A06BC15-2A2E-478A-B487-E3016B643B69}" destId="{13A0EAB5-097D-495D-9EEC-FC82F8B7AB79}" srcOrd="0" destOrd="0" presId="urn:microsoft.com/office/officeart/2005/8/layout/radial1"/>
    <dgm:cxn modelId="{EFB0762F-366E-4308-8997-AF4933C677F0}" type="presOf" srcId="{1E945FDE-DCC4-4C0F-A1F3-FEA24F43CC08}" destId="{1714B8DF-1885-4283-9E6C-15927CA7B2EF}" srcOrd="1" destOrd="0" presId="urn:microsoft.com/office/officeart/2005/8/layout/radial1"/>
    <dgm:cxn modelId="{2855D428-E544-4388-93B0-7392B171FF13}" type="presOf" srcId="{0BF01EFA-6D58-4437-A40E-426DEDF126B0}" destId="{EC09277E-FFF5-42F0-A6FE-D1E622158815}" srcOrd="0" destOrd="0" presId="urn:microsoft.com/office/officeart/2005/8/layout/radial1"/>
    <dgm:cxn modelId="{0C9E2B2F-60E1-4C54-9644-2B916B2F4BF4}" type="presOf" srcId="{15812CD8-B393-42A2-95F4-33D8A2FCEBDB}" destId="{5C279434-3F43-412B-8714-4E40B44E3E96}" srcOrd="0" destOrd="0" presId="urn:microsoft.com/office/officeart/2005/8/layout/radial1"/>
    <dgm:cxn modelId="{E514E62D-A903-4ADF-8D2A-6EFDBE59F49F}" type="presOf" srcId="{6B87D53E-F944-442B-B558-EF0480527EAF}" destId="{C055262F-629B-47DE-A632-E63405006434}" srcOrd="0" destOrd="0" presId="urn:microsoft.com/office/officeart/2005/8/layout/radial1"/>
    <dgm:cxn modelId="{123C5FD1-F9CE-444F-B51B-266DC21FD857}" type="presOf" srcId="{2A06BC15-2A2E-478A-B487-E3016B643B69}" destId="{ABF17B48-5C4F-4202-B935-8382EC9BA9CE}" srcOrd="1" destOrd="0" presId="urn:microsoft.com/office/officeart/2005/8/layout/radial1"/>
    <dgm:cxn modelId="{13E76FFE-E32B-420A-96FB-614841D16E90}" srcId="{0BF01EFA-6D58-4437-A40E-426DEDF126B0}" destId="{8CDF110A-06C4-468F-8FD9-9DD0B66A8F7A}" srcOrd="1" destOrd="0" parTransId="{D61AB3CB-AFA7-4D2F-AE70-6E5D79D19719}" sibTransId="{5A2237B4-B7D3-474D-99EF-C05FBB3BE104}"/>
    <dgm:cxn modelId="{9A24E243-26FF-4520-B603-68B79F42D376}" type="presOf" srcId="{61F37097-98EE-46E1-9A30-3AB41996DBB8}" destId="{55229C9B-5B1C-4153-82E0-68713DFCA277}" srcOrd="0" destOrd="0" presId="urn:microsoft.com/office/officeart/2005/8/layout/radial1"/>
    <dgm:cxn modelId="{A39014C6-C3EC-47A5-BBBD-08F847E3C191}" srcId="{006AC66D-64F4-4011-AF8F-5BA86871EE0F}" destId="{428ED618-C760-402C-AAA1-E041E26C1BD8}" srcOrd="1" destOrd="0" parTransId="{2A06BC15-2A2E-478A-B487-E3016B643B69}" sibTransId="{A2133FB4-00CD-4165-833E-FECEC6B97125}"/>
    <dgm:cxn modelId="{50EE1FD6-A564-49A6-B945-4E6E969319AF}" srcId="{006AC66D-64F4-4011-AF8F-5BA86871EE0F}" destId="{61F37097-98EE-46E1-9A30-3AB41996DBB8}" srcOrd="3" destOrd="0" parTransId="{C21829C5-7F1E-44A1-963F-C0BCAC06AEF3}" sibTransId="{0CC0ED27-F75A-4473-A39E-35741E4E7F25}"/>
    <dgm:cxn modelId="{A2739536-0E02-42B7-A364-8E5726451C94}" type="presOf" srcId="{C21829C5-7F1E-44A1-963F-C0BCAC06AEF3}" destId="{F71B3B94-9DA4-473D-A103-3BDC695C6E30}" srcOrd="1" destOrd="0" presId="urn:microsoft.com/office/officeart/2005/8/layout/radial1"/>
    <dgm:cxn modelId="{8927C657-C4AC-4BEB-8159-6419151F9899}" srcId="{0BF01EFA-6D58-4437-A40E-426DEDF126B0}" destId="{006AC66D-64F4-4011-AF8F-5BA86871EE0F}" srcOrd="0" destOrd="0" parTransId="{BD6D73E9-84FF-45C2-A3E0-F0932DC33417}" sibTransId="{D4C00F61-2411-42B4-AB53-4E53968728A0}"/>
    <dgm:cxn modelId="{4E4932BF-5E36-4445-975D-138336AAF9ED}" type="presParOf" srcId="{EC09277E-FFF5-42F0-A6FE-D1E622158815}" destId="{72689C2C-E723-4E95-BE22-A19852399296}" srcOrd="0" destOrd="0" presId="urn:microsoft.com/office/officeart/2005/8/layout/radial1"/>
    <dgm:cxn modelId="{A34C4138-43EC-440F-9BAD-29237CFB1D0F}" type="presParOf" srcId="{EC09277E-FFF5-42F0-A6FE-D1E622158815}" destId="{0433EC5A-FDDC-41B6-87A3-B5899DAAA6A1}" srcOrd="1" destOrd="0" presId="urn:microsoft.com/office/officeart/2005/8/layout/radial1"/>
    <dgm:cxn modelId="{D0845968-9ED5-4FA5-AFB5-08974F626EE6}" type="presParOf" srcId="{0433EC5A-FDDC-41B6-87A3-B5899DAAA6A1}" destId="{CDD688E8-AE2C-431A-842C-AF388B44529A}" srcOrd="0" destOrd="0" presId="urn:microsoft.com/office/officeart/2005/8/layout/radial1"/>
    <dgm:cxn modelId="{280B8BBE-999B-44BF-A013-DFC8E8A79DF7}" type="presParOf" srcId="{EC09277E-FFF5-42F0-A6FE-D1E622158815}" destId="{5C279434-3F43-412B-8714-4E40B44E3E96}" srcOrd="2" destOrd="0" presId="urn:microsoft.com/office/officeart/2005/8/layout/radial1"/>
    <dgm:cxn modelId="{75F4D5A8-E68C-468F-8F94-3652F74B798E}" type="presParOf" srcId="{EC09277E-FFF5-42F0-A6FE-D1E622158815}" destId="{13A0EAB5-097D-495D-9EEC-FC82F8B7AB79}" srcOrd="3" destOrd="0" presId="urn:microsoft.com/office/officeart/2005/8/layout/radial1"/>
    <dgm:cxn modelId="{117C2275-29DB-4361-9D22-E89E857A9C3B}" type="presParOf" srcId="{13A0EAB5-097D-495D-9EEC-FC82F8B7AB79}" destId="{ABF17B48-5C4F-4202-B935-8382EC9BA9CE}" srcOrd="0" destOrd="0" presId="urn:microsoft.com/office/officeart/2005/8/layout/radial1"/>
    <dgm:cxn modelId="{C16DAD7A-3DAB-4AEC-A992-4056024B1922}" type="presParOf" srcId="{EC09277E-FFF5-42F0-A6FE-D1E622158815}" destId="{E5F95FA5-AD31-4D58-8F32-A477069BD6A3}" srcOrd="4" destOrd="0" presId="urn:microsoft.com/office/officeart/2005/8/layout/radial1"/>
    <dgm:cxn modelId="{AF027950-38F1-4852-B232-2D7AF1CA5CFC}" type="presParOf" srcId="{EC09277E-FFF5-42F0-A6FE-D1E622158815}" destId="{8F8B127F-581A-4611-8695-93095676F20A}" srcOrd="5" destOrd="0" presId="urn:microsoft.com/office/officeart/2005/8/layout/radial1"/>
    <dgm:cxn modelId="{A79FBF7A-82E7-4485-B121-468E95CAA46C}" type="presParOf" srcId="{8F8B127F-581A-4611-8695-93095676F20A}" destId="{1714B8DF-1885-4283-9E6C-15927CA7B2EF}" srcOrd="0" destOrd="0" presId="urn:microsoft.com/office/officeart/2005/8/layout/radial1"/>
    <dgm:cxn modelId="{CFAD1879-43E1-4F52-9D00-59DFADABC4B9}" type="presParOf" srcId="{EC09277E-FFF5-42F0-A6FE-D1E622158815}" destId="{C055262F-629B-47DE-A632-E63405006434}" srcOrd="6" destOrd="0" presId="urn:microsoft.com/office/officeart/2005/8/layout/radial1"/>
    <dgm:cxn modelId="{56AA0E7F-25AD-4C14-A1AA-2DCE01513701}" type="presParOf" srcId="{EC09277E-FFF5-42F0-A6FE-D1E622158815}" destId="{E7F9D40A-B997-4848-940E-21A494009313}" srcOrd="7" destOrd="0" presId="urn:microsoft.com/office/officeart/2005/8/layout/radial1"/>
    <dgm:cxn modelId="{F75A144C-C664-4EA9-889E-791FB10056EB}" type="presParOf" srcId="{E7F9D40A-B997-4848-940E-21A494009313}" destId="{F71B3B94-9DA4-473D-A103-3BDC695C6E30}" srcOrd="0" destOrd="0" presId="urn:microsoft.com/office/officeart/2005/8/layout/radial1"/>
    <dgm:cxn modelId="{5F3623B4-E2FE-47DE-9D63-DB44FA04225E}" type="presParOf" srcId="{EC09277E-FFF5-42F0-A6FE-D1E622158815}" destId="{55229C9B-5B1C-4153-82E0-68713DFCA277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1AA026-F849-4BD1-A30E-616FC49F8C73}" type="datetimeFigureOut">
              <a:rPr lang="hr-HR" smtClean="0"/>
              <a:t>30.8.2016.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BC0CF6-8EE8-4EF7-B0FC-E7140F6C83E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839203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3BDAA-83DE-4DFE-A58B-B13CA9687E63}" type="datetimeFigureOut">
              <a:rPr lang="sr-Latn-CS" smtClean="0"/>
              <a:pPr/>
              <a:t>30.8.2016.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87CCA-1C8C-4E56-9FA0-CA870497268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3BDAA-83DE-4DFE-A58B-B13CA9687E63}" type="datetimeFigureOut">
              <a:rPr lang="sr-Latn-CS" smtClean="0"/>
              <a:pPr/>
              <a:t>30.8.2016.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87CCA-1C8C-4E56-9FA0-CA87049726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3BDAA-83DE-4DFE-A58B-B13CA9687E63}" type="datetimeFigureOut">
              <a:rPr lang="sr-Latn-CS" smtClean="0"/>
              <a:pPr/>
              <a:t>30.8.2016.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87CCA-1C8C-4E56-9FA0-CA87049726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3BDAA-83DE-4DFE-A58B-B13CA9687E63}" type="datetimeFigureOut">
              <a:rPr lang="sr-Latn-CS" smtClean="0"/>
              <a:pPr/>
              <a:t>30.8.2016.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87CCA-1C8C-4E56-9FA0-CA87049726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3BDAA-83DE-4DFE-A58B-B13CA9687E63}" type="datetimeFigureOut">
              <a:rPr lang="sr-Latn-CS" smtClean="0"/>
              <a:pPr/>
              <a:t>30.8.2016.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9C87CCA-1C8C-4E56-9FA0-CA87049726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3BDAA-83DE-4DFE-A58B-B13CA9687E63}" type="datetimeFigureOut">
              <a:rPr lang="sr-Latn-CS" smtClean="0"/>
              <a:pPr/>
              <a:t>30.8.2016.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87CCA-1C8C-4E56-9FA0-CA87049726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3BDAA-83DE-4DFE-A58B-B13CA9687E63}" type="datetimeFigureOut">
              <a:rPr lang="sr-Latn-CS" smtClean="0"/>
              <a:pPr/>
              <a:t>30.8.2016.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87CCA-1C8C-4E56-9FA0-CA87049726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3BDAA-83DE-4DFE-A58B-B13CA9687E63}" type="datetimeFigureOut">
              <a:rPr lang="sr-Latn-CS" smtClean="0"/>
              <a:pPr/>
              <a:t>30.8.2016.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87CCA-1C8C-4E56-9FA0-CA87049726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3BDAA-83DE-4DFE-A58B-B13CA9687E63}" type="datetimeFigureOut">
              <a:rPr lang="sr-Latn-CS" smtClean="0"/>
              <a:pPr/>
              <a:t>30.8.2016.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87CCA-1C8C-4E56-9FA0-CA87049726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3BDAA-83DE-4DFE-A58B-B13CA9687E63}" type="datetimeFigureOut">
              <a:rPr lang="sr-Latn-CS" smtClean="0"/>
              <a:pPr/>
              <a:t>30.8.2016.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87CCA-1C8C-4E56-9FA0-CA87049726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3BDAA-83DE-4DFE-A58B-B13CA9687E63}" type="datetimeFigureOut">
              <a:rPr lang="sr-Latn-CS" smtClean="0"/>
              <a:pPr/>
              <a:t>30.8.2016.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87CCA-1C8C-4E56-9FA0-CA87049726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6B3BDAA-83DE-4DFE-A58B-B13CA9687E63}" type="datetimeFigureOut">
              <a:rPr lang="sr-Latn-CS" smtClean="0"/>
              <a:pPr/>
              <a:t>30.8.2016.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9C87CCA-1C8C-4E56-9FA0-CA870497268C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4z90wlwYs8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mh.hr/files/ckfinder/files/GOO%20prirucnik%20za%20nastavnike_SCREEN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METODE POUČAVANJA U NASTAVI POVIJESTI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36430" y="3501008"/>
            <a:ext cx="6400800" cy="1752600"/>
          </a:xfrm>
        </p:spPr>
        <p:txBody>
          <a:bodyPr>
            <a:normAutofit fontScale="92500"/>
          </a:bodyPr>
          <a:lstStyle/>
          <a:p>
            <a:r>
              <a:rPr lang="hr-HR" dirty="0" smtClean="0"/>
              <a:t>Stručni skup Osječko-baranjske županije</a:t>
            </a:r>
          </a:p>
          <a:p>
            <a:r>
              <a:rPr lang="hr-HR" dirty="0" smtClean="0"/>
              <a:t>31. </a:t>
            </a:r>
            <a:r>
              <a:rPr lang="hr-HR" dirty="0"/>
              <a:t>k</a:t>
            </a:r>
            <a:r>
              <a:rPr lang="hr-HR" dirty="0" smtClean="0"/>
              <a:t>olovoza 2016.</a:t>
            </a:r>
          </a:p>
          <a:p>
            <a:r>
              <a:rPr lang="hr-HR" dirty="0" smtClean="0"/>
              <a:t>Ivana </a:t>
            </a:r>
            <a:r>
              <a:rPr lang="hr-HR" dirty="0" err="1" smtClean="0"/>
              <a:t>Šteković</a:t>
            </a:r>
            <a:r>
              <a:rPr lang="hr-HR" dirty="0" smtClean="0"/>
              <a:t>, </a:t>
            </a:r>
            <a:r>
              <a:rPr lang="hr-HR" dirty="0" err="1" smtClean="0"/>
              <a:t>mag</a:t>
            </a:r>
            <a:r>
              <a:rPr lang="hr-HR" dirty="0" smtClean="0"/>
              <a:t>. </a:t>
            </a:r>
            <a:r>
              <a:rPr lang="hr-HR" dirty="0" err="1" smtClean="0"/>
              <a:t>ped</a:t>
            </a:r>
            <a:r>
              <a:rPr lang="hr-HR" dirty="0" smtClean="0"/>
              <a:t>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9199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hr-HR" sz="2400" b="1" dirty="0">
                <a:latin typeface="Book Antiqua" pitchFamily="18" charset="0"/>
              </a:rPr>
              <a:t>PREDNOSTI SURADNIČKOG UČENJA</a:t>
            </a:r>
            <a:endParaRPr lang="hr-HR" sz="2400" dirty="0">
              <a:latin typeface="Book Antiqua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hr-HR" sz="2000" dirty="0" smtClean="0">
                <a:latin typeface="Book Antiqua" pitchFamily="18" charset="0"/>
              </a:rPr>
              <a:t>Putem </a:t>
            </a:r>
            <a:r>
              <a:rPr lang="hr-HR" sz="2000" dirty="0">
                <a:latin typeface="Book Antiqua" pitchFamily="18" charset="0"/>
              </a:rPr>
              <a:t>njega podiže se učenička </a:t>
            </a:r>
            <a:r>
              <a:rPr lang="hr-HR" sz="2000" b="1" dirty="0">
                <a:latin typeface="Book Antiqua" pitchFamily="18" charset="0"/>
              </a:rPr>
              <a:t>motivacija, potiče se kritičko mišljenje, proširuju se obrazovna iskustva, povećava se djelotvornost učenja, pozitivno se djeluje na samopouzdanje, intenzivira se socijalno učenje, potiču se i razvijaju kompetencije potrebne za demokratsko društvo i aktivne građane.</a:t>
            </a:r>
            <a:r>
              <a:rPr lang="hr-HR" sz="2000" dirty="0">
                <a:latin typeface="Book Antiqua" pitchFamily="18" charset="0"/>
              </a:rPr>
              <a:t> </a:t>
            </a:r>
            <a:endParaRPr lang="hr-HR" sz="2000" dirty="0" smtClean="0">
              <a:latin typeface="Book Antiqua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hr-HR" sz="2000" dirty="0" smtClean="0">
                <a:latin typeface="Book Antiqua" pitchFamily="18" charset="0"/>
              </a:rPr>
              <a:t>Radna </a:t>
            </a:r>
            <a:r>
              <a:rPr lang="hr-HR" sz="2000" dirty="0">
                <a:latin typeface="Book Antiqua" pitchFamily="18" charset="0"/>
              </a:rPr>
              <a:t>etika pojavljuje se u najranijem uzrastu kao važan element za uspjeh. </a:t>
            </a:r>
            <a:endParaRPr lang="hr-HR" sz="2000" dirty="0" smtClean="0">
              <a:latin typeface="Book Antiqua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hr-HR" sz="2000" dirty="0" smtClean="0">
                <a:latin typeface="Book Antiqua" pitchFamily="18" charset="0"/>
              </a:rPr>
              <a:t>Vrijednosti </a:t>
            </a:r>
            <a:r>
              <a:rPr lang="hr-HR" sz="2000" dirty="0">
                <a:latin typeface="Book Antiqua" pitchFamily="18" charset="0"/>
              </a:rPr>
              <a:t>koje se potiču ovakvim pristupom su: suradnja, komunikacija, kritičko mišljenje, samopouzdanje i sloboda, redom važne komponente građanskog odgoja i obrazovanja</a:t>
            </a:r>
            <a:r>
              <a:rPr lang="hr-HR" sz="2000" dirty="0" smtClean="0">
                <a:latin typeface="Book Antiqua" pitchFamily="18" charset="0"/>
              </a:rPr>
              <a:t>.</a:t>
            </a:r>
            <a:endParaRPr lang="hr-HR" sz="2000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hr-HR" b="1" dirty="0" smtClean="0">
                <a:latin typeface="Book Antiqua" pitchFamily="18" charset="0"/>
              </a:rPr>
              <a:t>Za suradničko učenje potrebno je kreirati poticajno okružje i siguran prostor: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hr-HR" dirty="0" smtClean="0">
                <a:latin typeface="Book Antiqua" pitchFamily="18" charset="0"/>
              </a:rPr>
              <a:t>Dogovor o radu – pravila ponašanja – zajedno s učenicima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hr-HR" dirty="0" smtClean="0">
                <a:latin typeface="Book Antiqua" pitchFamily="18" charset="0"/>
              </a:rPr>
              <a:t>Sjedimo u krugu – ravnopravni smo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hr-HR" dirty="0" smtClean="0">
                <a:latin typeface="Book Antiqua" pitchFamily="18" charset="0"/>
              </a:rPr>
              <a:t>Svi su uključeni u raspravu i aktivnosti – svi se osjećaju slobodnim izraziti svoje stavove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hr-HR" dirty="0" smtClean="0">
                <a:latin typeface="Book Antiqua" pitchFamily="18" charset="0"/>
              </a:rPr>
              <a:t>Koristimo raznolike metode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7223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70000"/>
              </a:lnSpc>
              <a:spcBef>
                <a:spcPts val="0"/>
              </a:spcBef>
              <a:buNone/>
            </a:pPr>
            <a:r>
              <a:rPr lang="hr-HR" sz="4000" b="1" dirty="0">
                <a:latin typeface="Book Antiqua" pitchFamily="18" charset="0"/>
              </a:rPr>
              <a:t>OLUJA IDEJA:</a:t>
            </a:r>
            <a:endParaRPr lang="hr-HR" sz="4000" dirty="0">
              <a:latin typeface="Book Antiqua" pitchFamily="18" charset="0"/>
            </a:endParaRPr>
          </a:p>
          <a:p>
            <a:pPr lvl="0">
              <a:lnSpc>
                <a:spcPct val="170000"/>
              </a:lnSpc>
              <a:spcBef>
                <a:spcPts val="0"/>
              </a:spcBef>
            </a:pPr>
            <a:r>
              <a:rPr lang="hr-HR" dirty="0">
                <a:latin typeface="Book Antiqua" pitchFamily="18" charset="0"/>
              </a:rPr>
              <a:t>Što više asocijacija na određenu temu ili rješenje nekog problema</a:t>
            </a:r>
          </a:p>
          <a:p>
            <a:pPr>
              <a:lnSpc>
                <a:spcPct val="170000"/>
              </a:lnSpc>
              <a:spcBef>
                <a:spcPts val="0"/>
              </a:spcBef>
              <a:buNone/>
            </a:pPr>
            <a:r>
              <a:rPr lang="hr-HR" dirty="0" smtClean="0">
                <a:latin typeface="Book Antiqua" pitchFamily="18" charset="0"/>
              </a:rPr>
              <a:t>		I</a:t>
            </a:r>
            <a:r>
              <a:rPr lang="hr-HR" dirty="0">
                <a:latin typeface="Book Antiqua" pitchFamily="18" charset="0"/>
              </a:rPr>
              <a:t>. Prikupljanje ideja </a:t>
            </a:r>
            <a:r>
              <a:rPr lang="hr-HR" dirty="0">
                <a:latin typeface="Book Antiqua" pitchFamily="18" charset="0"/>
                <a:sym typeface="Wingdings"/>
              </a:rPr>
              <a:t></a:t>
            </a:r>
            <a:r>
              <a:rPr lang="hr-HR" dirty="0">
                <a:latin typeface="Book Antiqua" pitchFamily="18" charset="0"/>
              </a:rPr>
              <a:t> Ova metoda kvantitetu pretpostavlja kvaliteti, jer teza je: što ima više ideja - lakše će se pronaći </a:t>
            </a:r>
            <a:r>
              <a:rPr lang="hr-HR" dirty="0" smtClean="0">
                <a:latin typeface="Book Antiqua" pitchFamily="18" charset="0"/>
              </a:rPr>
              <a:t>rješenje. U </a:t>
            </a:r>
            <a:r>
              <a:rPr lang="hr-HR" dirty="0">
                <a:latin typeface="Book Antiqua" pitchFamily="18" charset="0"/>
              </a:rPr>
              <a:t>inicijalnoj fazi - sve ideje su dobrodošle, sve se zapisuju, ne procjenjuju se niti vrednuju, o njima se </a:t>
            </a:r>
            <a:r>
              <a:rPr lang="hr-HR" b="1" dirty="0">
                <a:latin typeface="Book Antiqua" pitchFamily="18" charset="0"/>
              </a:rPr>
              <a:t>ne diskutira</a:t>
            </a:r>
            <a:r>
              <a:rPr lang="hr-HR" dirty="0">
                <a:latin typeface="Book Antiqua" pitchFamily="18" charset="0"/>
              </a:rPr>
              <a:t>. Neobične ideje i kreativna rješenja su dobrodošla.</a:t>
            </a:r>
          </a:p>
          <a:p>
            <a:pPr>
              <a:lnSpc>
                <a:spcPct val="170000"/>
              </a:lnSpc>
              <a:spcBef>
                <a:spcPts val="0"/>
              </a:spcBef>
              <a:buNone/>
            </a:pPr>
            <a:r>
              <a:rPr lang="hr-HR" dirty="0">
                <a:latin typeface="Book Antiqua" pitchFamily="18" charset="0"/>
              </a:rPr>
              <a:t>	</a:t>
            </a:r>
            <a:r>
              <a:rPr lang="hr-HR" dirty="0" smtClean="0">
                <a:latin typeface="Book Antiqua" pitchFamily="18" charset="0"/>
              </a:rPr>
              <a:t>	II</a:t>
            </a:r>
            <a:r>
              <a:rPr lang="hr-HR" dirty="0">
                <a:latin typeface="Book Antiqua" pitchFamily="18" charset="0"/>
              </a:rPr>
              <a:t>. Nakon oluje ideja </a:t>
            </a:r>
            <a:r>
              <a:rPr lang="hr-HR" dirty="0">
                <a:latin typeface="Book Antiqua" pitchFamily="18" charset="0"/>
                <a:sym typeface="Wingdings"/>
              </a:rPr>
              <a:t></a:t>
            </a:r>
            <a:r>
              <a:rPr lang="hr-HR" dirty="0">
                <a:latin typeface="Book Antiqua" pitchFamily="18" charset="0"/>
              </a:rPr>
              <a:t> treba ih kombinirati, kategorizirati, sažeti - odbaciti one skroz nerealne i neprovedive i potražiti nekoliko ideja koje ćemo primijeniti.</a:t>
            </a:r>
          </a:p>
          <a:p>
            <a:pPr>
              <a:lnSpc>
                <a:spcPct val="170000"/>
              </a:lnSpc>
              <a:spcBef>
                <a:spcPts val="0"/>
              </a:spcBef>
              <a:buNone/>
            </a:pPr>
            <a:endParaRPr lang="hr-HR" dirty="0">
              <a:latin typeface="Book Antiqua" pitchFamily="18" charset="0"/>
            </a:endParaRP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  <a:spcBef>
                <a:spcPts val="0"/>
              </a:spcBef>
              <a:buNone/>
            </a:pPr>
            <a:r>
              <a:rPr lang="hr-HR" sz="2800" b="1" dirty="0">
                <a:latin typeface="Book Antiqua" pitchFamily="18" charset="0"/>
              </a:rPr>
              <a:t>BAROMETAR STAVOVA:</a:t>
            </a:r>
            <a:endParaRPr lang="hr-HR" sz="2800" dirty="0">
              <a:latin typeface="Book Antiqua" pitchFamily="18" charset="0"/>
            </a:endParaRPr>
          </a:p>
          <a:p>
            <a:pPr lvl="0">
              <a:lnSpc>
                <a:spcPct val="170000"/>
              </a:lnSpc>
              <a:spcBef>
                <a:spcPts val="0"/>
              </a:spcBef>
            </a:pPr>
            <a:r>
              <a:rPr lang="hr-HR" sz="2400" dirty="0">
                <a:latin typeface="Book Antiqua" pitchFamily="18" charset="0"/>
              </a:rPr>
              <a:t>NE – nikako se ne slažem </a:t>
            </a:r>
            <a:r>
              <a:rPr lang="hr-HR" sz="2400" dirty="0">
                <a:latin typeface="Book Antiqua" pitchFamily="18" charset="0"/>
                <a:sym typeface="Wingdings"/>
              </a:rPr>
              <a:t></a:t>
            </a:r>
            <a:r>
              <a:rPr lang="hr-HR" sz="2400" dirty="0">
                <a:latin typeface="Book Antiqua" pitchFamily="18" charset="0"/>
              </a:rPr>
              <a:t> Niti se slažem, niti se ne slažem </a:t>
            </a:r>
            <a:r>
              <a:rPr lang="hr-HR" sz="2400" dirty="0">
                <a:latin typeface="Book Antiqua" pitchFamily="18" charset="0"/>
                <a:sym typeface="Wingdings"/>
              </a:rPr>
              <a:t></a:t>
            </a:r>
            <a:r>
              <a:rPr lang="hr-HR" sz="2400" dirty="0">
                <a:latin typeface="Book Antiqua" pitchFamily="18" charset="0"/>
              </a:rPr>
              <a:t> DA – u potpunosti se slažem</a:t>
            </a:r>
          </a:p>
          <a:p>
            <a:pPr lvl="0">
              <a:lnSpc>
                <a:spcPct val="170000"/>
              </a:lnSpc>
              <a:spcBef>
                <a:spcPts val="0"/>
              </a:spcBef>
            </a:pPr>
            <a:r>
              <a:rPr lang="hr-HR" sz="2400" dirty="0">
                <a:latin typeface="Book Antiqua" pitchFamily="18" charset="0"/>
              </a:rPr>
              <a:t>Polarizirajuće tvrdnje</a:t>
            </a:r>
          </a:p>
          <a:p>
            <a:pPr lvl="0">
              <a:lnSpc>
                <a:spcPct val="170000"/>
              </a:lnSpc>
              <a:spcBef>
                <a:spcPts val="0"/>
              </a:spcBef>
            </a:pPr>
            <a:r>
              <a:rPr lang="hr-HR" sz="2400" dirty="0">
                <a:latin typeface="Book Antiqua" pitchFamily="18" charset="0"/>
              </a:rPr>
              <a:t>Zauzimanje pozicija i promjena pozicija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1000108"/>
            <a:ext cx="8229600" cy="5554683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hr-HR" sz="2800" b="1" dirty="0">
                <a:latin typeface="Book Antiqua" pitchFamily="18" charset="0"/>
              </a:rPr>
              <a:t>DEBATA</a:t>
            </a:r>
            <a:endParaRPr lang="hr-HR" sz="2800" dirty="0">
              <a:latin typeface="Book Antiqua" pitchFamily="18" charset="0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hr-HR" sz="2400" dirty="0">
                <a:latin typeface="Book Antiqua" pitchFamily="18" charset="0"/>
              </a:rPr>
              <a:t>Kao govornička vještina korisna je za vježbanje argumentiranja i razvijanje kritičkih stavova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hr-HR" sz="2400" dirty="0">
                <a:latin typeface="Book Antiqua" pitchFamily="18" charset="0"/>
              </a:rPr>
              <a:t>Razvijanje vlastitog stava ali i </a:t>
            </a:r>
            <a:r>
              <a:rPr lang="hr-HR" sz="2400" dirty="0" smtClean="0">
                <a:latin typeface="Book Antiqua" pitchFamily="18" charset="0"/>
              </a:rPr>
              <a:t>slušanje/uvažavanje tuđeg mišljenja</a:t>
            </a:r>
            <a:endParaRPr lang="hr-HR" sz="2400" dirty="0">
              <a:latin typeface="Book Antiqua" pitchFamily="18" charset="0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hr-HR" sz="2400" dirty="0">
                <a:latin typeface="Book Antiqua" pitchFamily="18" charset="0"/>
              </a:rPr>
              <a:t>Važno poticanje slušanja druge strane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-684584" y="431245"/>
            <a:ext cx="8229600" cy="1143000"/>
          </a:xfrm>
        </p:spPr>
        <p:txBody>
          <a:bodyPr>
            <a:normAutofit/>
          </a:bodyPr>
          <a:lstStyle/>
          <a:p>
            <a:r>
              <a:rPr lang="hr-HR" sz="2800" dirty="0" smtClean="0">
                <a:solidFill>
                  <a:schemeClr val="bg1"/>
                </a:solidFill>
              </a:rPr>
              <a:t>SOKRATOVO PREISPITIVANJE</a:t>
            </a:r>
            <a:endParaRPr lang="hr-HR" sz="2800" dirty="0">
              <a:solidFill>
                <a:schemeClr val="bg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3568" y="1772816"/>
            <a:ext cx="8229600" cy="4709160"/>
          </a:xfrm>
        </p:spPr>
        <p:txBody>
          <a:bodyPr/>
          <a:lstStyle/>
          <a:p>
            <a:r>
              <a:rPr lang="hr-HR" dirty="0" smtClean="0"/>
              <a:t>Pitanja „Reci mi više”</a:t>
            </a:r>
          </a:p>
          <a:p>
            <a:r>
              <a:rPr lang="hr-HR" dirty="0" smtClean="0"/>
              <a:t>Pitanja za uzdrmavanje temelja</a:t>
            </a:r>
          </a:p>
          <a:p>
            <a:r>
              <a:rPr lang="hr-HR" dirty="0" smtClean="0"/>
              <a:t>Razumska pitanja</a:t>
            </a:r>
          </a:p>
          <a:p>
            <a:r>
              <a:rPr lang="hr-HR" dirty="0" smtClean="0"/>
              <a:t>Pitanja alternativne perspektive</a:t>
            </a:r>
          </a:p>
          <a:p>
            <a:r>
              <a:rPr lang="hr-HR" dirty="0" smtClean="0"/>
              <a:t>Posljedična pitanja</a:t>
            </a:r>
          </a:p>
          <a:p>
            <a:r>
              <a:rPr lang="hr-HR" dirty="0" smtClean="0"/>
              <a:t>Dovedite pitanje u pitanje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4520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7"/>
            <a:ext cx="7901014" cy="535785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hr-HR" b="1" dirty="0">
                <a:latin typeface="Book Antiqua" pitchFamily="18" charset="0"/>
              </a:rPr>
              <a:t>IGRANJE ULOGA</a:t>
            </a:r>
            <a:endParaRPr lang="hr-HR" dirty="0">
              <a:latin typeface="Book Antiqua" pitchFamily="18" charset="0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hr-HR" sz="2600" dirty="0">
                <a:latin typeface="Book Antiqua" pitchFamily="18" charset="0"/>
              </a:rPr>
              <a:t>Interaktivna i suradnička metoda socijalnog učenja kroz promjene uloga sudionika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hr-HR" sz="2600" dirty="0">
                <a:latin typeface="Book Antiqua" pitchFamily="18" charset="0"/>
              </a:rPr>
              <a:t>Omogućuje ulazak u druge društvene uloge i na taj način bolje razumijevanje različitih položaja u društvu i njihove suodnose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hr-HR" sz="2600" dirty="0">
                <a:latin typeface="Book Antiqua" pitchFamily="18" charset="0"/>
              </a:rPr>
              <a:t>Preduvijet složenijim igrama uloga je iskusna grupa s izgrađenom grupnom dinamikom i siguran prosto </a:t>
            </a:r>
            <a:r>
              <a:rPr lang="hr-HR" sz="2600" dirty="0">
                <a:latin typeface="Book Antiqua" pitchFamily="18" charset="0"/>
                <a:sym typeface="Wingdings"/>
              </a:rPr>
              <a:t></a:t>
            </a:r>
            <a:r>
              <a:rPr lang="hr-HR" sz="2600" dirty="0">
                <a:latin typeface="Book Antiqua" pitchFamily="18" charset="0"/>
              </a:rPr>
              <a:t> TEATAR FORUM </a:t>
            </a:r>
            <a:r>
              <a:rPr lang="hr-HR" sz="2600" dirty="0">
                <a:latin typeface="Book Antiqua" pitchFamily="18" charset="0"/>
                <a:sym typeface="Wingdings"/>
              </a:rPr>
              <a:t></a:t>
            </a:r>
            <a:r>
              <a:rPr lang="hr-HR" sz="2600" dirty="0">
                <a:latin typeface="Book Antiqua" pitchFamily="18" charset="0"/>
              </a:rPr>
              <a:t> DRAMSKE METODE/DRAMSKI ODGOJ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76886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b="1" dirty="0"/>
              <a:t>AKVARIJ - FISHBOWL</a:t>
            </a:r>
            <a:endParaRPr lang="hr-HR" dirty="0"/>
          </a:p>
          <a:p>
            <a:r>
              <a:rPr lang="hr-HR" dirty="0"/>
              <a:t>Voditelj daje uvod u temu diskusije, a osobe zainteresirane za diskusiju sjedaju u akvarij i kreću s diskusijom.</a:t>
            </a:r>
          </a:p>
          <a:p>
            <a:r>
              <a:rPr lang="hr-HR" dirty="0"/>
              <a:t>Osobe iz vanjskog kruga slušaju te se prema vlastitoj motivaciji uključuju u raspravu tako da ulaze u akvarij.</a:t>
            </a:r>
          </a:p>
          <a:p>
            <a:pPr lvl="0"/>
            <a:r>
              <a:rPr lang="hr-HR" dirty="0" smtClean="0"/>
              <a:t>DUGOROČNO </a:t>
            </a:r>
            <a:r>
              <a:rPr lang="hr-HR" dirty="0"/>
              <a:t>OSNAŽUJEMO UČENIKE ZA ULAZAK U JAVNE DISKUSIJE</a:t>
            </a:r>
          </a:p>
          <a:p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92080" y="332656"/>
            <a:ext cx="2928958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-612576" y="548680"/>
            <a:ext cx="8229600" cy="1143000"/>
          </a:xfrm>
        </p:spPr>
        <p:txBody>
          <a:bodyPr>
            <a:normAutofit/>
          </a:bodyPr>
          <a:lstStyle/>
          <a:p>
            <a:r>
              <a:rPr lang="hr-HR" sz="2800" dirty="0" smtClean="0">
                <a:solidFill>
                  <a:schemeClr val="bg1"/>
                </a:solidFill>
              </a:rPr>
              <a:t>Filmovi u nastavi povijesti</a:t>
            </a:r>
            <a:endParaRPr lang="hr-HR" sz="2800" dirty="0">
              <a:solidFill>
                <a:schemeClr val="bg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23528" y="1916832"/>
            <a:ext cx="8396159" cy="4709160"/>
          </a:xfrm>
        </p:spPr>
        <p:txBody>
          <a:bodyPr/>
          <a:lstStyle/>
          <a:p>
            <a:r>
              <a:rPr lang="hr-HR" dirty="0" smtClean="0"/>
              <a:t>3 razloga zbog kojih možemo koristiti filmove u nastavi:</a:t>
            </a:r>
          </a:p>
          <a:p>
            <a:pPr lvl="1"/>
            <a:r>
              <a:rPr lang="hr-HR" dirty="0" smtClean="0"/>
              <a:t>Motivacija učenicima</a:t>
            </a:r>
          </a:p>
          <a:p>
            <a:pPr lvl="1"/>
            <a:r>
              <a:rPr lang="hr-HR" dirty="0" smtClean="0"/>
              <a:t>Učenje pomoću filma</a:t>
            </a:r>
          </a:p>
          <a:p>
            <a:pPr lvl="1"/>
            <a:r>
              <a:rPr lang="hr-HR" dirty="0" smtClean="0"/>
              <a:t>Film prije rasprave o određenoj temi</a:t>
            </a:r>
          </a:p>
          <a:p>
            <a:pPr lvl="1"/>
            <a:endParaRPr lang="hr-HR" dirty="0"/>
          </a:p>
          <a:p>
            <a:pPr lvl="1"/>
            <a:r>
              <a:rPr lang="hr-HR" dirty="0">
                <a:hlinkClick r:id="rId2"/>
              </a:rPr>
              <a:t>https://</a:t>
            </a:r>
            <a:r>
              <a:rPr lang="hr-HR" dirty="0" smtClean="0">
                <a:hlinkClick r:id="rId2"/>
              </a:rPr>
              <a:t>www.youtube.com/watch?v=M4z90wlwYs8</a:t>
            </a:r>
            <a:r>
              <a:rPr lang="hr-HR" dirty="0" smtClean="0"/>
              <a:t> </a:t>
            </a:r>
          </a:p>
          <a:p>
            <a:pPr marL="585216" lvl="1" indent="0">
              <a:buNone/>
            </a:pP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255689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2276872"/>
            <a:ext cx="8229600" cy="1143000"/>
          </a:xfrm>
        </p:spPr>
        <p:txBody>
          <a:bodyPr>
            <a:normAutofit/>
          </a:bodyPr>
          <a:lstStyle/>
          <a:p>
            <a:r>
              <a:rPr lang="hr-HR" sz="3200" dirty="0" smtClean="0">
                <a:solidFill>
                  <a:schemeClr val="bg1"/>
                </a:solidFill>
              </a:rPr>
              <a:t>Fotografije u nastavi povijesti</a:t>
            </a:r>
            <a:endParaRPr lang="hr-HR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19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42910" y="53752"/>
            <a:ext cx="8229600" cy="1143000"/>
          </a:xfrm>
        </p:spPr>
        <p:txBody>
          <a:bodyPr/>
          <a:lstStyle/>
          <a:p>
            <a:pPr algn="l"/>
            <a:r>
              <a:rPr lang="hr-HR" dirty="0" smtClean="0">
                <a:solidFill>
                  <a:schemeClr val="bg1"/>
                </a:solidFill>
              </a:rPr>
              <a:t>Sadržaj: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70000" lnSpcReduction="20000"/>
          </a:bodyPr>
          <a:lstStyle/>
          <a:p>
            <a:r>
              <a:rPr lang="hr-HR" dirty="0" smtClean="0"/>
              <a:t>Nastavne metode</a:t>
            </a:r>
          </a:p>
          <a:p>
            <a:r>
              <a:rPr lang="hr-HR" dirty="0" smtClean="0"/>
              <a:t>Zašto koristiti različite nastavne metode?</a:t>
            </a:r>
          </a:p>
          <a:p>
            <a:r>
              <a:rPr lang="hr-HR" dirty="0" smtClean="0"/>
              <a:t>Kriterij za odabir nastavnih metoda</a:t>
            </a:r>
          </a:p>
          <a:p>
            <a:r>
              <a:rPr lang="hr-HR" dirty="0" smtClean="0"/>
              <a:t>Tri vrste metoda poučavanja</a:t>
            </a:r>
          </a:p>
          <a:p>
            <a:r>
              <a:rPr lang="hr-HR" dirty="0" smtClean="0"/>
              <a:t>Misli kao povjesničar!</a:t>
            </a:r>
          </a:p>
          <a:p>
            <a:r>
              <a:rPr lang="hr-HR" dirty="0" smtClean="0"/>
              <a:t>Odabir metoda s obzirom na načine stjecanja znanja i vještina</a:t>
            </a:r>
          </a:p>
          <a:p>
            <a:r>
              <a:rPr lang="hr-HR" dirty="0" smtClean="0"/>
              <a:t>Prednosti suradničkog učenja</a:t>
            </a:r>
          </a:p>
          <a:p>
            <a:r>
              <a:rPr lang="hr-HR" dirty="0" smtClean="0"/>
              <a:t>Oluja ideja</a:t>
            </a:r>
          </a:p>
          <a:p>
            <a:r>
              <a:rPr lang="hr-HR" dirty="0" smtClean="0"/>
              <a:t>Barometar stavova</a:t>
            </a:r>
          </a:p>
          <a:p>
            <a:r>
              <a:rPr lang="hr-HR" dirty="0" smtClean="0"/>
              <a:t>Debata</a:t>
            </a:r>
          </a:p>
          <a:p>
            <a:r>
              <a:rPr lang="hr-HR" dirty="0" smtClean="0"/>
              <a:t>Igranje uloga</a:t>
            </a:r>
          </a:p>
          <a:p>
            <a:r>
              <a:rPr lang="hr-HR" dirty="0" smtClean="0"/>
              <a:t>Akvarij</a:t>
            </a:r>
          </a:p>
          <a:p>
            <a:r>
              <a:rPr lang="hr-HR" dirty="0" smtClean="0"/>
              <a:t>Filmovi u nastavi povijesti</a:t>
            </a:r>
          </a:p>
          <a:p>
            <a:r>
              <a:rPr lang="hr-HR" dirty="0" smtClean="0"/>
              <a:t>Fotografije u nastavi povijesti</a:t>
            </a:r>
          </a:p>
          <a:p>
            <a:r>
              <a:rPr lang="hr-HR" dirty="0" smtClean="0"/>
              <a:t>Anki</a:t>
            </a:r>
          </a:p>
          <a:p>
            <a:r>
              <a:rPr lang="hr-HR" dirty="0" smtClean="0"/>
              <a:t>Zaključak</a:t>
            </a:r>
          </a:p>
          <a:p>
            <a:r>
              <a:rPr lang="hr-HR" dirty="0" smtClean="0"/>
              <a:t>Literatura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5957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32656"/>
            <a:ext cx="8821879" cy="5832648"/>
          </a:xfrm>
        </p:spPr>
      </p:pic>
    </p:spTree>
    <p:extLst>
      <p:ext uri="{BB962C8B-B14F-4D97-AF65-F5344CB8AC3E}">
        <p14:creationId xmlns:p14="http://schemas.microsoft.com/office/powerpoint/2010/main" val="181040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04664"/>
            <a:ext cx="8820535" cy="5904656"/>
          </a:xfrm>
        </p:spPr>
      </p:pic>
    </p:spTree>
    <p:extLst>
      <p:ext uri="{BB962C8B-B14F-4D97-AF65-F5344CB8AC3E}">
        <p14:creationId xmlns:p14="http://schemas.microsoft.com/office/powerpoint/2010/main" val="243883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16632"/>
            <a:ext cx="8208912" cy="6560100"/>
          </a:xfrm>
        </p:spPr>
      </p:pic>
    </p:spTree>
    <p:extLst>
      <p:ext uri="{BB962C8B-B14F-4D97-AF65-F5344CB8AC3E}">
        <p14:creationId xmlns:p14="http://schemas.microsoft.com/office/powerpoint/2010/main" val="335485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16632"/>
            <a:ext cx="5214372" cy="6480720"/>
          </a:xfrm>
        </p:spPr>
      </p:pic>
    </p:spTree>
    <p:extLst>
      <p:ext uri="{BB962C8B-B14F-4D97-AF65-F5344CB8AC3E}">
        <p14:creationId xmlns:p14="http://schemas.microsoft.com/office/powerpoint/2010/main" val="87515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16632"/>
            <a:ext cx="4717949" cy="6558340"/>
          </a:xfrm>
        </p:spPr>
      </p:pic>
    </p:spTree>
    <p:extLst>
      <p:ext uri="{BB962C8B-B14F-4D97-AF65-F5344CB8AC3E}">
        <p14:creationId xmlns:p14="http://schemas.microsoft.com/office/powerpoint/2010/main" val="170253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836712"/>
            <a:ext cx="8466925" cy="5472013"/>
          </a:xfrm>
        </p:spPr>
      </p:pic>
    </p:spTree>
    <p:extLst>
      <p:ext uri="{BB962C8B-B14F-4D97-AF65-F5344CB8AC3E}">
        <p14:creationId xmlns:p14="http://schemas.microsoft.com/office/powerpoint/2010/main" val="311356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11208"/>
            <a:ext cx="7848872" cy="6376045"/>
          </a:xfrm>
        </p:spPr>
      </p:pic>
    </p:spTree>
    <p:extLst>
      <p:ext uri="{BB962C8B-B14F-4D97-AF65-F5344CB8AC3E}">
        <p14:creationId xmlns:p14="http://schemas.microsoft.com/office/powerpoint/2010/main" val="201114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2636912"/>
            <a:ext cx="8229600" cy="1143000"/>
          </a:xfrm>
        </p:spPr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ANKI</a:t>
            </a:r>
            <a:endParaRPr lang="hr-H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4673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60000"/>
              </a:lnSpc>
              <a:spcBef>
                <a:spcPts val="0"/>
              </a:spcBef>
              <a:buNone/>
            </a:pPr>
            <a:r>
              <a:rPr lang="hr-HR" b="1" dirty="0">
                <a:latin typeface="Book Antiqua" pitchFamily="18" charset="0"/>
              </a:rPr>
              <a:t>Što je zajedničko svim metodama?</a:t>
            </a:r>
            <a:endParaRPr lang="hr-HR" dirty="0">
              <a:latin typeface="Book Antiqua" pitchFamily="18" charset="0"/>
            </a:endParaRPr>
          </a:p>
          <a:p>
            <a:pPr lvl="1">
              <a:lnSpc>
                <a:spcPct val="160000"/>
              </a:lnSpc>
              <a:spcBef>
                <a:spcPts val="0"/>
              </a:spcBef>
            </a:pPr>
            <a:r>
              <a:rPr lang="hr-HR" dirty="0">
                <a:latin typeface="Book Antiqua" pitchFamily="18" charset="0"/>
              </a:rPr>
              <a:t>aktivni angažman svih sudionika</a:t>
            </a:r>
          </a:p>
          <a:p>
            <a:pPr lvl="1">
              <a:lnSpc>
                <a:spcPct val="160000"/>
              </a:lnSpc>
              <a:spcBef>
                <a:spcPts val="0"/>
              </a:spcBef>
            </a:pPr>
            <a:r>
              <a:rPr lang="hr-HR" dirty="0">
                <a:latin typeface="Book Antiqua" pitchFamily="18" charset="0"/>
              </a:rPr>
              <a:t>podizanje samopouzdanja</a:t>
            </a:r>
          </a:p>
          <a:p>
            <a:pPr lvl="1">
              <a:lnSpc>
                <a:spcPct val="160000"/>
              </a:lnSpc>
              <a:spcBef>
                <a:spcPts val="0"/>
              </a:spcBef>
            </a:pPr>
            <a:r>
              <a:rPr lang="hr-HR" dirty="0">
                <a:latin typeface="Book Antiqua" pitchFamily="18" charset="0"/>
              </a:rPr>
              <a:t>razvoj komunikacijskih vještina</a:t>
            </a:r>
          </a:p>
          <a:p>
            <a:pPr lvl="1">
              <a:lnSpc>
                <a:spcPct val="160000"/>
              </a:lnSpc>
              <a:spcBef>
                <a:spcPts val="0"/>
              </a:spcBef>
            </a:pPr>
            <a:r>
              <a:rPr lang="hr-HR" dirty="0">
                <a:latin typeface="Book Antiqua" pitchFamily="18" charset="0"/>
              </a:rPr>
              <a:t>razvoj kreativnosti</a:t>
            </a:r>
          </a:p>
          <a:p>
            <a:pPr lvl="1">
              <a:lnSpc>
                <a:spcPct val="160000"/>
              </a:lnSpc>
              <a:spcBef>
                <a:spcPts val="0"/>
              </a:spcBef>
            </a:pPr>
            <a:r>
              <a:rPr lang="hr-HR" dirty="0">
                <a:latin typeface="Book Antiqua" pitchFamily="18" charset="0"/>
              </a:rPr>
              <a:t>prepoznavanje različitih gledišta</a:t>
            </a:r>
          </a:p>
          <a:p>
            <a:pPr lvl="1">
              <a:lnSpc>
                <a:spcPct val="160000"/>
              </a:lnSpc>
              <a:spcBef>
                <a:spcPts val="0"/>
              </a:spcBef>
            </a:pPr>
            <a:r>
              <a:rPr lang="hr-HR" dirty="0">
                <a:latin typeface="Book Antiqua" pitchFamily="18" charset="0"/>
              </a:rPr>
              <a:t>razvoj kritičkog mišljenja</a:t>
            </a:r>
          </a:p>
          <a:p>
            <a:pPr lvl="1">
              <a:lnSpc>
                <a:spcPct val="160000"/>
              </a:lnSpc>
              <a:spcBef>
                <a:spcPts val="0"/>
              </a:spcBef>
            </a:pPr>
            <a:r>
              <a:rPr lang="hr-HR" dirty="0">
                <a:latin typeface="Book Antiqua" pitchFamily="18" charset="0"/>
              </a:rPr>
              <a:t>...</a:t>
            </a:r>
          </a:p>
          <a:p>
            <a:pPr lvl="1">
              <a:lnSpc>
                <a:spcPct val="160000"/>
              </a:lnSpc>
              <a:spcBef>
                <a:spcPts val="0"/>
              </a:spcBef>
            </a:pPr>
            <a:r>
              <a:rPr lang="hr-HR" dirty="0">
                <a:latin typeface="Book Antiqua" pitchFamily="18" charset="0"/>
              </a:rPr>
              <a:t>Istraživanja su pokazala da korištenje raznih participativnih metoda dovodi do smanjenja stereotipa i predrasuda prema osobama s poteškoćama</a:t>
            </a:r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60000"/>
              </a:lnSpc>
              <a:spcBef>
                <a:spcPts val="0"/>
              </a:spcBef>
              <a:buNone/>
            </a:pPr>
            <a:r>
              <a:rPr lang="hr-HR" sz="3800" b="1" dirty="0">
                <a:latin typeface="Book Antiqua" pitchFamily="18" charset="0"/>
              </a:rPr>
              <a:t>ZAKLJUČAK:</a:t>
            </a:r>
            <a:endParaRPr lang="hr-HR" sz="3800" dirty="0">
              <a:latin typeface="Book Antiqua" pitchFamily="18" charset="0"/>
            </a:endParaRP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hr-HR" dirty="0">
                <a:latin typeface="Book Antiqua" pitchFamily="18" charset="0"/>
              </a:rPr>
              <a:t>Danas naglasak stavljamo na ishode učenja koji omogućuju ne samo da svaki učenik stekne određena znanja, razumije njihovu primjenu i osvjedoči se u njihovu učinkovitost, nego da učenjem tih sadržaja upozna sebe, otkrije svoje jake strane i stekne samopouzdanje te osvijesti preduvjete za uspješnu primjenu naučenog</a:t>
            </a:r>
            <a:r>
              <a:rPr lang="hr-HR" dirty="0" smtClean="0">
                <a:latin typeface="Book Antiqua" pitchFamily="18" charset="0"/>
              </a:rPr>
              <a:t>.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endParaRPr lang="hr-HR" dirty="0">
              <a:latin typeface="Book Antiqua" pitchFamily="18" charset="0"/>
            </a:endParaRP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hr-HR" dirty="0">
                <a:latin typeface="Book Antiqua" pitchFamily="18" charset="0"/>
              </a:rPr>
              <a:t>Vrijednosti koje se potiču upotrebom raznih navedenih metoda su: suradnja, komunikacija, kritičko mišljenje, samopouzdanje i sloboda, redom važne komponente građanskog odgoja i obrazovanja.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7223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60000"/>
              </a:lnSpc>
              <a:buNone/>
            </a:pPr>
            <a:r>
              <a:rPr lang="hr-HR" sz="5800" b="1" dirty="0">
                <a:latin typeface="Book Antiqua" pitchFamily="18" charset="0"/>
              </a:rPr>
              <a:t>NASTAVNE METODE</a:t>
            </a:r>
            <a:endParaRPr lang="hr-HR" sz="5800" dirty="0">
              <a:latin typeface="Book Antiqua" pitchFamily="18" charset="0"/>
            </a:endParaRPr>
          </a:p>
          <a:p>
            <a:pPr lvl="0">
              <a:lnSpc>
                <a:spcPct val="160000"/>
              </a:lnSpc>
            </a:pPr>
            <a:r>
              <a:rPr lang="hr-HR" sz="4200" dirty="0">
                <a:latin typeface="Book Antiqua" pitchFamily="18" charset="0"/>
              </a:rPr>
              <a:t>“smišljeni i sustavni postupci kojima se nastoje ostvariti strateški ciljevi korištenjem jedne ili više tehnika, odnosno instrumenata” </a:t>
            </a:r>
            <a:endParaRPr lang="hr-HR" sz="4200" dirty="0" smtClean="0">
              <a:latin typeface="Book Antiqua" pitchFamily="18" charset="0"/>
            </a:endParaRPr>
          </a:p>
          <a:p>
            <a:pPr lvl="0">
              <a:lnSpc>
                <a:spcPct val="160000"/>
              </a:lnSpc>
              <a:buNone/>
            </a:pPr>
            <a:r>
              <a:rPr lang="hr-HR" sz="4200" dirty="0" smtClean="0">
                <a:latin typeface="Book Antiqua" pitchFamily="18" charset="0"/>
              </a:rPr>
              <a:t>				(</a:t>
            </a:r>
            <a:r>
              <a:rPr lang="hr-HR" sz="4200" dirty="0">
                <a:latin typeface="Book Antiqua" pitchFamily="18" charset="0"/>
              </a:rPr>
              <a:t>Spajić-Vrkaš i  sur., 2004, str. 155</a:t>
            </a:r>
            <a:r>
              <a:rPr lang="hr-HR" sz="4200" dirty="0" smtClean="0">
                <a:latin typeface="Book Antiqua" pitchFamily="18" charset="0"/>
              </a:rPr>
              <a:t>)</a:t>
            </a:r>
          </a:p>
          <a:p>
            <a:pPr lvl="0">
              <a:lnSpc>
                <a:spcPct val="160000"/>
              </a:lnSpc>
            </a:pPr>
            <a:endParaRPr lang="hr-HR" sz="4200" dirty="0">
              <a:latin typeface="Book Antiqua" pitchFamily="18" charset="0"/>
            </a:endParaRPr>
          </a:p>
          <a:p>
            <a:pPr lvl="0">
              <a:lnSpc>
                <a:spcPct val="160000"/>
              </a:lnSpc>
            </a:pPr>
            <a:r>
              <a:rPr lang="hr-HR" sz="4200" dirty="0">
                <a:latin typeface="Book Antiqua" pitchFamily="18" charset="0"/>
              </a:rPr>
              <a:t>“didaktički promišljen i optimalno uređen sustav aktivnosti poučavanja i učenja (algoritam) kojima je primarni cilj steći stanovita znanja i vještine, razviti stanovite sposobnosti i druge relevantne osobine ličnosti” </a:t>
            </a:r>
            <a:endParaRPr lang="hr-HR" sz="4200" dirty="0" smtClean="0">
              <a:latin typeface="Book Antiqua" pitchFamily="18" charset="0"/>
            </a:endParaRPr>
          </a:p>
          <a:p>
            <a:pPr lvl="0">
              <a:lnSpc>
                <a:spcPct val="160000"/>
              </a:lnSpc>
              <a:buNone/>
            </a:pPr>
            <a:r>
              <a:rPr lang="hr-HR" sz="4200" dirty="0" smtClean="0">
                <a:latin typeface="Book Antiqua" pitchFamily="18" charset="0"/>
              </a:rPr>
              <a:t>						(</a:t>
            </a:r>
            <a:r>
              <a:rPr lang="hr-HR" sz="4200" dirty="0">
                <a:latin typeface="Book Antiqua" pitchFamily="18" charset="0"/>
              </a:rPr>
              <a:t>Jelavić, 1998, str. 43/44</a:t>
            </a:r>
            <a:r>
              <a:rPr lang="hr-HR" sz="4200" dirty="0" smtClean="0">
                <a:latin typeface="Book Antiqua" pitchFamily="18" charset="0"/>
              </a:rPr>
              <a:t>)</a:t>
            </a:r>
            <a:endParaRPr lang="hr-HR" sz="4200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-2143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hr-HR" sz="2800" dirty="0" smtClean="0">
                <a:solidFill>
                  <a:schemeClr val="bg1"/>
                </a:solidFill>
              </a:rPr>
              <a:t>LITERATURA: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642918"/>
            <a:ext cx="8229600" cy="6000768"/>
          </a:xfrm>
        </p:spPr>
        <p:txBody>
          <a:bodyPr>
            <a:noAutofit/>
          </a:bodyPr>
          <a:lstStyle/>
          <a:p>
            <a:pPr lvl="0"/>
            <a:r>
              <a:rPr lang="hr-HR" sz="1450" dirty="0" smtClean="0"/>
              <a:t>Amnesty International Hrvatske (2000). </a:t>
            </a:r>
            <a:r>
              <a:rPr lang="hr-HR" sz="1450" b="1" dirty="0" smtClean="0"/>
              <a:t>Prvi koraci</a:t>
            </a:r>
            <a:r>
              <a:rPr lang="hr-HR" sz="1450" dirty="0" smtClean="0"/>
              <a:t>, priručnik o odgoju i obrazovanju za ljudska prava, Zagreb.</a:t>
            </a:r>
          </a:p>
          <a:p>
            <a:pPr lvl="0"/>
            <a:r>
              <a:rPr lang="hr-HR" sz="1450" dirty="0" smtClean="0"/>
              <a:t>Benedek, W., Nikolova, M. (2005). </a:t>
            </a:r>
            <a:r>
              <a:rPr lang="hr-HR" sz="1450" b="1" dirty="0" smtClean="0"/>
              <a:t>Razumijevanje ljudskih prava: Priručnik o obrazovanju za ljudska prava.</a:t>
            </a:r>
            <a:r>
              <a:rPr lang="hr-HR" sz="1450" dirty="0" smtClean="0"/>
              <a:t> Graz: Mreža za ljudsku sigurnost, ETC</a:t>
            </a:r>
            <a:r>
              <a:rPr lang="vi-VN" sz="1450" dirty="0" smtClean="0"/>
              <a:t> i </a:t>
            </a:r>
            <a:r>
              <a:rPr lang="hr-HR" sz="1450" dirty="0" smtClean="0"/>
              <a:t>Zagreb: Istraživačko-obrazovni centar za ljudska prava i demokratsko građanstvo, Filozofski fakultet, Sveučilište u Zagrebu. </a:t>
            </a:r>
          </a:p>
          <a:p>
            <a:pPr lvl="0"/>
            <a:r>
              <a:rPr lang="hr-HR" sz="1450" dirty="0" smtClean="0"/>
              <a:t>Bruning, L., Saum, T. (2008). </a:t>
            </a:r>
            <a:r>
              <a:rPr lang="hr-HR" sz="1450" b="1" dirty="0" smtClean="0"/>
              <a:t>Suradničkim učenjem do uspješne nastave</a:t>
            </a:r>
            <a:r>
              <a:rPr lang="hr-HR" sz="1450" dirty="0" smtClean="0"/>
              <a:t>. Naklada Kosinj: Zagreb.</a:t>
            </a:r>
          </a:p>
          <a:p>
            <a:pPr lvl="0"/>
            <a:r>
              <a:rPr lang="hr-HR" sz="1450" dirty="0" smtClean="0"/>
              <a:t>Centar za mirovne studije/mreža mladih Hrvatske: </a:t>
            </a:r>
            <a:r>
              <a:rPr lang="hr-HR" sz="1450" b="1" dirty="0" smtClean="0"/>
              <a:t>Znam, razmišljam, sudjelujem </a:t>
            </a:r>
            <a:r>
              <a:rPr lang="hr-HR" sz="1450" dirty="0" smtClean="0"/>
              <a:t>- </a:t>
            </a:r>
            <a:r>
              <a:rPr lang="hr-HR" sz="1450" b="1" dirty="0" smtClean="0"/>
              <a:t>priručnik za nastavnike, pomoć u provedbi građanskog odgoja i obrazovanja,</a:t>
            </a:r>
            <a:r>
              <a:rPr lang="hr-HR" sz="1450" dirty="0" smtClean="0"/>
              <a:t> Dostupno na: </a:t>
            </a:r>
            <a:r>
              <a:rPr lang="hr-HR" sz="1450" u="sng" dirty="0" smtClean="0">
                <a:hlinkClick r:id="rId2"/>
              </a:rPr>
              <a:t>http://www.mmh.hr/files/ckfinder/files/GOO%20prirucnik%20za%20nastavnike_SCREEN.pdf</a:t>
            </a:r>
            <a:endParaRPr lang="hr-HR" sz="1450" dirty="0" smtClean="0"/>
          </a:p>
          <a:p>
            <a:pPr lvl="0"/>
            <a:r>
              <a:rPr lang="hr-HR" sz="1450" dirty="0" smtClean="0"/>
              <a:t>Dürr, K., Spajić-Vrkaš, V., Ferreira Martins, I. (2002). </a:t>
            </a:r>
            <a:r>
              <a:rPr lang="hr-HR" sz="1450" b="1" dirty="0" smtClean="0"/>
              <a:t>Učenje za demokratsko građanstvo u Europi.</a:t>
            </a:r>
            <a:r>
              <a:rPr lang="hr-HR" sz="1450" dirty="0" smtClean="0"/>
              <a:t> Zagreb: </a:t>
            </a:r>
            <a:r>
              <a:rPr lang="pl-PL" sz="1450" dirty="0" smtClean="0"/>
              <a:t>Centar za istraživanje, izobrazbu i dokumentaciju u obrazovanju </a:t>
            </a:r>
            <a:r>
              <a:rPr lang="hr-HR" sz="1450" dirty="0" smtClean="0"/>
              <a:t>za ljudska prava i demokratsko građanstvo, </a:t>
            </a:r>
            <a:r>
              <a:rPr lang="en-US" sz="1450" dirty="0" err="1" smtClean="0"/>
              <a:t>Filozofski</a:t>
            </a:r>
            <a:r>
              <a:rPr lang="en-US" sz="1450" dirty="0" smtClean="0"/>
              <a:t> </a:t>
            </a:r>
            <a:r>
              <a:rPr lang="en-US" sz="1450" dirty="0" err="1" smtClean="0"/>
              <a:t>fakultet</a:t>
            </a:r>
            <a:r>
              <a:rPr lang="hr-HR" sz="1450" dirty="0" smtClean="0"/>
              <a:t>, </a:t>
            </a:r>
            <a:r>
              <a:rPr lang="en-US" sz="1450" dirty="0" err="1" smtClean="0"/>
              <a:t>Sveu</a:t>
            </a:r>
            <a:r>
              <a:rPr lang="hr-HR" sz="1450" dirty="0" smtClean="0"/>
              <a:t>čilište</a:t>
            </a:r>
            <a:r>
              <a:rPr lang="en-US" sz="1450" dirty="0" smtClean="0"/>
              <a:t> u </a:t>
            </a:r>
            <a:r>
              <a:rPr lang="en-US" sz="1450" dirty="0" err="1" smtClean="0"/>
              <a:t>Zagrebu</a:t>
            </a:r>
            <a:r>
              <a:rPr lang="hr-HR" sz="1450" dirty="0" smtClean="0"/>
              <a:t>. </a:t>
            </a:r>
          </a:p>
          <a:p>
            <a:pPr lvl="0"/>
            <a:r>
              <a:rPr lang="hr-HR" sz="1450" dirty="0" smtClean="0"/>
              <a:t>Fileš, G., Jelčić, D. i dr. (2008). </a:t>
            </a:r>
            <a:r>
              <a:rPr lang="hr-HR" sz="1450" b="1" dirty="0" smtClean="0"/>
              <a:t>Zamisli, doživi, izrazi,</a:t>
            </a:r>
            <a:r>
              <a:rPr lang="hr-HR" sz="1450" dirty="0" smtClean="0"/>
              <a:t> dramske metode u nastavi hrvatskog jezika. Hrvatski centar za dramski odgoj: Zagreb.</a:t>
            </a:r>
          </a:p>
          <a:p>
            <a:pPr lvl="0"/>
            <a:r>
              <a:rPr lang="pl-PL" sz="1450" dirty="0" smtClean="0"/>
              <a:t>Jelavić, F. (1998</a:t>
            </a:r>
            <a:r>
              <a:rPr lang="pl-PL" sz="1450" b="1" dirty="0" smtClean="0"/>
              <a:t>). Didaktika</a:t>
            </a:r>
            <a:r>
              <a:rPr lang="pl-PL" sz="1450" i="1" dirty="0" smtClean="0"/>
              <a:t>. </a:t>
            </a:r>
            <a:r>
              <a:rPr lang="pl-PL" sz="1450" dirty="0" smtClean="0"/>
              <a:t>Naklada Slap: Jastrebarsko.</a:t>
            </a:r>
            <a:endParaRPr lang="hr-HR" sz="1450" dirty="0" smtClean="0"/>
          </a:p>
          <a:p>
            <a:pPr lvl="0"/>
            <a:r>
              <a:rPr lang="hr-HR" sz="1450" dirty="0" smtClean="0"/>
              <a:t>Matijević, M., Radovanović, D. (2011). </a:t>
            </a:r>
            <a:r>
              <a:rPr lang="hr-HR" sz="1450" b="1" dirty="0" smtClean="0"/>
              <a:t>Nastava usmjerena na učenika</a:t>
            </a:r>
            <a:r>
              <a:rPr lang="hr-HR" sz="1450" dirty="0" smtClean="0"/>
              <a:t>, Školske novine: Zagreb.</a:t>
            </a:r>
          </a:p>
          <a:p>
            <a:pPr lvl="0"/>
            <a:r>
              <a:rPr lang="pl-PL" sz="1450" dirty="0" smtClean="0"/>
              <a:t>Poljak</a:t>
            </a:r>
            <a:r>
              <a:rPr lang="hr-HR" sz="1450" dirty="0" smtClean="0"/>
              <a:t>, </a:t>
            </a:r>
            <a:r>
              <a:rPr lang="pl-PL" sz="1450" dirty="0" smtClean="0"/>
              <a:t>V</a:t>
            </a:r>
            <a:r>
              <a:rPr lang="hr-HR" sz="1450" dirty="0" smtClean="0"/>
              <a:t>. (1982). </a:t>
            </a:r>
            <a:r>
              <a:rPr lang="pl-PL" sz="1450" b="1" dirty="0" smtClean="0"/>
              <a:t>Didaktika</a:t>
            </a:r>
            <a:r>
              <a:rPr lang="hr-HR" sz="1450" dirty="0" smtClean="0"/>
              <a:t>. Š</a:t>
            </a:r>
            <a:r>
              <a:rPr lang="en-US" sz="1450" dirty="0" err="1" smtClean="0"/>
              <a:t>kolska</a:t>
            </a:r>
            <a:r>
              <a:rPr lang="en-US" sz="1450" dirty="0" smtClean="0"/>
              <a:t> </a:t>
            </a:r>
            <a:r>
              <a:rPr lang="en-US" sz="1450" dirty="0" err="1" smtClean="0"/>
              <a:t>knjiga</a:t>
            </a:r>
            <a:r>
              <a:rPr lang="hr-HR" sz="1450" dirty="0" smtClean="0"/>
              <a:t>: </a:t>
            </a:r>
            <a:r>
              <a:rPr lang="en-US" sz="1450" dirty="0" smtClean="0"/>
              <a:t>Zagreb</a:t>
            </a:r>
            <a:r>
              <a:rPr lang="hr-HR" sz="1450" dirty="0" smtClean="0"/>
              <a:t>.</a:t>
            </a:r>
          </a:p>
          <a:p>
            <a:pPr lvl="0"/>
            <a:r>
              <a:rPr lang="hr-HR" sz="1450" dirty="0" smtClean="0"/>
              <a:t>Spajić-Vrkaš, V., Stričević, D., Maleš, D., Matijević, M. (2004). </a:t>
            </a:r>
            <a:r>
              <a:rPr lang="hr-HR" sz="1450" b="1" dirty="0" smtClean="0"/>
              <a:t>Poučavati prava i slobode – priručnik za učitelje osnovne škole s vježbama za razrednu nastavu.</a:t>
            </a:r>
            <a:r>
              <a:rPr lang="hr-HR" sz="1450" dirty="0" smtClean="0"/>
              <a:t> Filozofski fakultet Zagreb: Zagreb.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2852"/>
            <a:ext cx="8229600" cy="5768997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  <a:buNone/>
            </a:pPr>
            <a:r>
              <a:rPr lang="hr-HR" b="1" dirty="0">
                <a:latin typeface="Book Antiqua" pitchFamily="18" charset="0"/>
              </a:rPr>
              <a:t>Zašto različite nastavne metode?</a:t>
            </a:r>
            <a:endParaRPr lang="hr-HR" dirty="0">
              <a:latin typeface="Book Antiqua" pitchFamily="18" charset="0"/>
            </a:endParaRPr>
          </a:p>
          <a:p>
            <a:pPr>
              <a:lnSpc>
                <a:spcPct val="160000"/>
              </a:lnSpc>
            </a:pPr>
            <a:r>
              <a:rPr lang="hr-HR" sz="2200" dirty="0">
                <a:latin typeface="Book Antiqua" pitchFamily="18" charset="0"/>
              </a:rPr>
              <a:t>Zato što </a:t>
            </a:r>
            <a:r>
              <a:rPr lang="hr-HR" sz="2200" b="1" dirty="0">
                <a:latin typeface="Book Antiqua" pitchFamily="18" charset="0"/>
              </a:rPr>
              <a:t>proces mišljenja</a:t>
            </a:r>
            <a:r>
              <a:rPr lang="hr-HR" sz="2200" dirty="0">
                <a:latin typeface="Book Antiqua" pitchFamily="18" charset="0"/>
              </a:rPr>
              <a:t> mora postati i sadržaj poučavanja. </a:t>
            </a:r>
          </a:p>
          <a:p>
            <a:pPr>
              <a:lnSpc>
                <a:spcPct val="160000"/>
              </a:lnSpc>
            </a:pPr>
            <a:r>
              <a:rPr lang="hr-HR" sz="2200" dirty="0">
                <a:latin typeface="Book Antiqua" pitchFamily="18" charset="0"/>
              </a:rPr>
              <a:t>Učeničko </a:t>
            </a:r>
            <a:r>
              <a:rPr lang="hr-HR" sz="2200" b="1" dirty="0">
                <a:latin typeface="Book Antiqua" pitchFamily="18" charset="0"/>
              </a:rPr>
              <a:t>odlučivanje, </a:t>
            </a:r>
            <a:endParaRPr lang="hr-HR" sz="2200" dirty="0">
              <a:latin typeface="Book Antiqua" pitchFamily="18" charset="0"/>
            </a:endParaRPr>
          </a:p>
          <a:p>
            <a:pPr>
              <a:lnSpc>
                <a:spcPct val="160000"/>
              </a:lnSpc>
              <a:buNone/>
            </a:pPr>
            <a:r>
              <a:rPr lang="hr-HR" sz="2200" b="1" dirty="0" smtClean="0">
                <a:latin typeface="Book Antiqua" pitchFamily="18" charset="0"/>
              </a:rPr>
              <a:t>     	                  oblikovanje </a:t>
            </a:r>
            <a:r>
              <a:rPr lang="hr-HR" sz="2200" b="1" dirty="0">
                <a:latin typeface="Book Antiqua" pitchFamily="18" charset="0"/>
              </a:rPr>
              <a:t>mišljenja, </a:t>
            </a:r>
            <a:endParaRPr lang="hr-HR" sz="2200" dirty="0">
              <a:latin typeface="Book Antiqua" pitchFamily="18" charset="0"/>
            </a:endParaRPr>
          </a:p>
          <a:p>
            <a:pPr>
              <a:lnSpc>
                <a:spcPct val="160000"/>
              </a:lnSpc>
              <a:buNone/>
            </a:pPr>
            <a:r>
              <a:rPr lang="hr-HR" sz="2200" b="1" dirty="0">
                <a:latin typeface="Book Antiqua" pitchFamily="18" charset="0"/>
              </a:rPr>
              <a:t>    </a:t>
            </a:r>
            <a:r>
              <a:rPr lang="hr-HR" sz="2200" b="1" dirty="0" smtClean="0">
                <a:latin typeface="Book Antiqua" pitchFamily="18" charset="0"/>
              </a:rPr>
              <a:t>		             </a:t>
            </a:r>
            <a:r>
              <a:rPr lang="hr-HR" sz="2200" b="1" dirty="0">
                <a:latin typeface="Book Antiqua" pitchFamily="18" charset="0"/>
              </a:rPr>
              <a:t>rješavanje problema, </a:t>
            </a:r>
            <a:endParaRPr lang="hr-HR" sz="2200" dirty="0">
              <a:latin typeface="Book Antiqua" pitchFamily="18" charset="0"/>
            </a:endParaRPr>
          </a:p>
          <a:p>
            <a:pPr>
              <a:lnSpc>
                <a:spcPct val="160000"/>
              </a:lnSpc>
              <a:buNone/>
            </a:pPr>
            <a:r>
              <a:rPr lang="hr-HR" sz="2200" b="1" dirty="0">
                <a:latin typeface="Book Antiqua" pitchFamily="18" charset="0"/>
              </a:rPr>
              <a:t>    </a:t>
            </a:r>
            <a:r>
              <a:rPr lang="hr-HR" sz="2200" b="1" dirty="0" smtClean="0">
                <a:latin typeface="Book Antiqua" pitchFamily="18" charset="0"/>
              </a:rPr>
              <a:t>		             suradnički </a:t>
            </a:r>
            <a:r>
              <a:rPr lang="hr-HR" sz="2200" b="1" dirty="0">
                <a:latin typeface="Book Antiqua" pitchFamily="18" charset="0"/>
              </a:rPr>
              <a:t>rad, </a:t>
            </a:r>
            <a:endParaRPr lang="hr-HR" sz="2200" dirty="0">
              <a:latin typeface="Book Antiqua" pitchFamily="18" charset="0"/>
            </a:endParaRPr>
          </a:p>
          <a:p>
            <a:pPr>
              <a:lnSpc>
                <a:spcPct val="160000"/>
              </a:lnSpc>
              <a:buNone/>
            </a:pPr>
            <a:r>
              <a:rPr lang="hr-HR" sz="2200" b="1" dirty="0">
                <a:latin typeface="Book Antiqua" pitchFamily="18" charset="0"/>
              </a:rPr>
              <a:t>     </a:t>
            </a:r>
            <a:r>
              <a:rPr lang="hr-HR" sz="2200" b="1" dirty="0" smtClean="0">
                <a:latin typeface="Book Antiqua" pitchFamily="18" charset="0"/>
              </a:rPr>
              <a:t>	                  učenje </a:t>
            </a:r>
            <a:r>
              <a:rPr lang="hr-HR" sz="2200" b="1" dirty="0">
                <a:latin typeface="Book Antiqua" pitchFamily="18" charset="0"/>
              </a:rPr>
              <a:t>kako učiti iz raznih izvora,</a:t>
            </a:r>
            <a:endParaRPr lang="hr-HR" sz="2200" dirty="0">
              <a:latin typeface="Book Antiqua" pitchFamily="18" charset="0"/>
            </a:endParaRPr>
          </a:p>
          <a:p>
            <a:pPr>
              <a:lnSpc>
                <a:spcPct val="160000"/>
              </a:lnSpc>
              <a:buNone/>
            </a:pPr>
            <a:r>
              <a:rPr lang="hr-HR" sz="2200" b="1" dirty="0">
                <a:latin typeface="Book Antiqua" pitchFamily="18" charset="0"/>
              </a:rPr>
              <a:t>     </a:t>
            </a:r>
            <a:r>
              <a:rPr lang="hr-HR" sz="2200" b="1" dirty="0" smtClean="0">
                <a:latin typeface="Book Antiqua" pitchFamily="18" charset="0"/>
              </a:rPr>
              <a:t>	                  kreativno </a:t>
            </a:r>
            <a:r>
              <a:rPr lang="hr-HR" sz="2200" b="1" dirty="0">
                <a:latin typeface="Book Antiqua" pitchFamily="18" charset="0"/>
              </a:rPr>
              <a:t>integriranje ideja i informacija</a:t>
            </a:r>
            <a:r>
              <a:rPr lang="hr-HR" sz="2200" dirty="0">
                <a:latin typeface="Book Antiqua" pitchFamily="18" charset="0"/>
              </a:rPr>
              <a:t> moraju se uvijek smatrati bitnim i neodvojivim dijelom sadržaja nastavnog programa</a:t>
            </a:r>
            <a:r>
              <a:rPr lang="hr-HR" sz="2200" dirty="0" smtClean="0">
                <a:latin typeface="Book Antiqua" pitchFamily="18" charset="0"/>
              </a:rPr>
              <a:t>.</a:t>
            </a:r>
            <a:endParaRPr lang="hr-HR" sz="2200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>
                <a:solidFill>
                  <a:schemeClr val="bg1"/>
                </a:solidFill>
              </a:rPr>
              <a:t>KRITERIJI ZA ODABIR NASTAVNIH </a:t>
            </a:r>
            <a:r>
              <a:rPr lang="hr-HR" b="1" dirty="0" smtClean="0">
                <a:solidFill>
                  <a:schemeClr val="bg1"/>
                </a:solidFill>
              </a:rPr>
              <a:t>METODA</a:t>
            </a:r>
            <a:endParaRPr lang="hr-HR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8596" y="1600200"/>
          <a:ext cx="8258204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5650" y="764704"/>
            <a:ext cx="8229600" cy="1143000"/>
          </a:xfrm>
        </p:spPr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3 vrste metoda poučavanja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15616" y="2348880"/>
            <a:ext cx="8229600" cy="4709160"/>
          </a:xfrm>
        </p:spPr>
        <p:txBody>
          <a:bodyPr/>
          <a:lstStyle/>
          <a:p>
            <a:r>
              <a:rPr lang="hr-HR" dirty="0" smtClean="0"/>
              <a:t>Problemsko poučavanje</a:t>
            </a:r>
          </a:p>
          <a:p>
            <a:r>
              <a:rPr lang="hr-HR" dirty="0" smtClean="0"/>
              <a:t>Heurističko poučavanja</a:t>
            </a:r>
          </a:p>
          <a:p>
            <a:r>
              <a:rPr lang="hr-HR" dirty="0" smtClean="0"/>
              <a:t>Programirano poučavanje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394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477700"/>
              </p:ext>
            </p:extLst>
          </p:nvPr>
        </p:nvGraphicFramePr>
        <p:xfrm>
          <a:off x="179512" y="116632"/>
          <a:ext cx="8712968" cy="7096802"/>
        </p:xfrm>
        <a:graphic>
          <a:graphicData uri="http://schemas.openxmlformats.org/drawingml/2006/table">
            <a:tbl>
              <a:tblPr firstRow="1" firstCol="1" bandRow="1"/>
              <a:tblGrid>
                <a:gridCol w="3139809"/>
                <a:gridCol w="1255924"/>
                <a:gridCol w="1412914"/>
                <a:gridCol w="1334418"/>
                <a:gridCol w="1569903"/>
              </a:tblGrid>
              <a:tr h="616164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Misli kao povjesničar!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Koja pitanja postaviti?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5238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Uzrok i posljedica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Promjena i kontinuitet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Prekretnice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Koristeći povijest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Kroz njihove oči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167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Koji je bio uzrok prošlog događaja</a:t>
                      </a:r>
                      <a:r>
                        <a:rPr lang="hr-HR" sz="17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Koje su bile posljedice</a:t>
                      </a:r>
                      <a:r>
                        <a:rPr lang="hr-HR" sz="17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Tko ili što je zaslužno za promjenu koja se dogodila</a:t>
                      </a:r>
                      <a:r>
                        <a:rPr lang="hr-HR" sz="17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Tko je podržavao promjene</a:t>
                      </a:r>
                      <a:r>
                        <a:rPr lang="hr-HR" sz="17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Tko nije podržavao promjene</a:t>
                      </a:r>
                      <a:r>
                        <a:rPr lang="hr-HR" sz="17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 koga su posljedice utjecale</a:t>
                      </a:r>
                      <a:r>
                        <a:rPr lang="hr-HR" sz="17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Koje su posljedice bile slučajne i neplanirane</a:t>
                      </a:r>
                      <a:r>
                        <a:rPr lang="hr-HR" sz="17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Kako su određeni događaji utjecali na ljudske živote, zajednice ili svijet?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Što se promijenilo</a:t>
                      </a:r>
                      <a:r>
                        <a:rPr lang="hr-HR" sz="17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Što je ostalo isto</a:t>
                      </a:r>
                      <a:r>
                        <a:rPr lang="hr-HR" sz="17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 čiju korist ide određena promjena</a:t>
                      </a:r>
                      <a:r>
                        <a:rPr lang="hr-HR" sz="17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Tko nije profitirao i zašto?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Kako su odluke i postupci iz prošlosti utjecali na budućnost</a:t>
                      </a:r>
                      <a:r>
                        <a:rPr lang="hr-HR" sz="17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Kako su odluke i postupci usmjerili ljude na buduće odluke</a:t>
                      </a:r>
                      <a:r>
                        <a:rPr lang="hr-HR" sz="17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Kako su odluke ili događaji značajno promijenili ljudske živote</a:t>
                      </a:r>
                      <a:r>
                        <a:rPr lang="hr-HR" sz="17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  <a:endParaRPr lang="hr-HR" sz="1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Kako nam povijest pomože da razumijemo sadašnjost</a:t>
                      </a:r>
                      <a:r>
                        <a:rPr lang="hr-HR" sz="17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Što je slično u povijesti i sadašnjosti</a:t>
                      </a:r>
                      <a:r>
                        <a:rPr lang="hr-HR" sz="17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 čemu se prošlost i sadašnjost razlikuju</a:t>
                      </a:r>
                      <a:r>
                        <a:rPr lang="hr-HR" sz="17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Što možemo naučiti iz povijesti?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Kako su to vidjeli ljudi iz prošlosti</a:t>
                      </a:r>
                      <a:r>
                        <a:rPr lang="hr-HR" sz="17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Kako je njihov način gledanja utjecao na izbore i postupke</a:t>
                      </a:r>
                      <a:r>
                        <a:rPr lang="hr-HR" sz="17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Koja su znanja, vještine i sposobnosti ljudi tada trebali posjedovati da bi uspjeli?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474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b="1" dirty="0">
                <a:solidFill>
                  <a:schemeClr val="bg1"/>
                </a:solidFill>
                <a:latin typeface="Book Antiqua" pitchFamily="18" charset="0"/>
              </a:rPr>
              <a:t>ODABIR METODA UZIMAJUĆI U OBZIR NAČIN NA KOJI UČENIK STJEČE ZNANJE I </a:t>
            </a:r>
            <a:r>
              <a:rPr lang="hr-HR" sz="2400" b="1" dirty="0" smtClean="0">
                <a:solidFill>
                  <a:schemeClr val="bg1"/>
                </a:solidFill>
                <a:latin typeface="Book Antiqua" pitchFamily="18" charset="0"/>
              </a:rPr>
              <a:t>VJEŠTINE (I.)</a:t>
            </a:r>
            <a:endParaRPr lang="hr-HR" sz="2400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143536"/>
          </a:xfrm>
        </p:spPr>
        <p:txBody>
          <a:bodyPr>
            <a:normAutofit fontScale="55000" lnSpcReduction="20000"/>
          </a:bodyPr>
          <a:lstStyle/>
          <a:p>
            <a:pPr lvl="0">
              <a:lnSpc>
                <a:spcPct val="170000"/>
              </a:lnSpc>
              <a:spcBef>
                <a:spcPts val="0"/>
              </a:spcBef>
            </a:pPr>
            <a:r>
              <a:rPr lang="hr-HR" sz="3400" b="1" dirty="0">
                <a:latin typeface="Book Antiqua" pitchFamily="18" charset="0"/>
              </a:rPr>
              <a:t>METODE ZAGRIJAVANJA I OPUŠTANJA</a:t>
            </a:r>
            <a:r>
              <a:rPr lang="hr-HR" sz="3400" dirty="0">
                <a:latin typeface="Book Antiqua" pitchFamily="18" charset="0"/>
              </a:rPr>
              <a:t>: razbijanje leda, igra riječi, zujanje</a:t>
            </a:r>
          </a:p>
          <a:p>
            <a:pPr lvl="0">
              <a:lnSpc>
                <a:spcPct val="170000"/>
              </a:lnSpc>
              <a:spcBef>
                <a:spcPts val="0"/>
              </a:spcBef>
            </a:pPr>
            <a:r>
              <a:rPr lang="hr-HR" sz="3400" b="1" dirty="0">
                <a:latin typeface="Book Antiqua" pitchFamily="18" charset="0"/>
              </a:rPr>
              <a:t>ISKUSTVENE METODE</a:t>
            </a:r>
            <a:r>
              <a:rPr lang="hr-HR" sz="3400" dirty="0">
                <a:latin typeface="Book Antiqua" pitchFamily="18" charset="0"/>
              </a:rPr>
              <a:t>: igranje uloga, simulacija suđenja, prepričavanje osobne povijesti</a:t>
            </a:r>
          </a:p>
          <a:p>
            <a:pPr lvl="0">
              <a:lnSpc>
                <a:spcPct val="170000"/>
              </a:lnSpc>
              <a:spcBef>
                <a:spcPts val="0"/>
              </a:spcBef>
            </a:pPr>
            <a:r>
              <a:rPr lang="hr-HR" sz="3400" b="1" dirty="0">
                <a:latin typeface="Book Antiqua" pitchFamily="18" charset="0"/>
              </a:rPr>
              <a:t>PARTICIPATIVNE I INTERAKTIVNE METODE</a:t>
            </a:r>
            <a:r>
              <a:rPr lang="hr-HR" sz="3400" dirty="0">
                <a:latin typeface="Book Antiqua" pitchFamily="18" charset="0"/>
              </a:rPr>
              <a:t>: razgovor, diskusija, debata, aktivno slušanje</a:t>
            </a:r>
          </a:p>
          <a:p>
            <a:pPr lvl="0">
              <a:lnSpc>
                <a:spcPct val="170000"/>
              </a:lnSpc>
              <a:spcBef>
                <a:spcPts val="0"/>
              </a:spcBef>
            </a:pPr>
            <a:r>
              <a:rPr lang="hr-HR" sz="3400" b="1" dirty="0">
                <a:latin typeface="Book Antiqua" pitchFamily="18" charset="0"/>
              </a:rPr>
              <a:t>METODE RJEŠAVANJA PROBLEMA ILI SPOROVA</a:t>
            </a:r>
            <a:r>
              <a:rPr lang="hr-HR" sz="3400" dirty="0">
                <a:latin typeface="Book Antiqua" pitchFamily="18" charset="0"/>
              </a:rPr>
              <a:t>: posredovanje, pregovaranje, arbitriranje</a:t>
            </a:r>
          </a:p>
          <a:p>
            <a:pPr lvl="0">
              <a:lnSpc>
                <a:spcPct val="170000"/>
              </a:lnSpc>
              <a:spcBef>
                <a:spcPts val="0"/>
              </a:spcBef>
            </a:pPr>
            <a:r>
              <a:rPr lang="hr-HR" sz="3400" b="1" dirty="0">
                <a:latin typeface="Book Antiqua" pitchFamily="18" charset="0"/>
              </a:rPr>
              <a:t>METODE PREDSTAVLJANJA: </a:t>
            </a:r>
            <a:r>
              <a:rPr lang="hr-HR" sz="3400" dirty="0">
                <a:latin typeface="Book Antiqua" pitchFamily="18" charset="0"/>
              </a:rPr>
              <a:t>izlaganje, predavanje, izvještavanje</a:t>
            </a:r>
          </a:p>
          <a:p>
            <a:pPr lvl="0">
              <a:lnSpc>
                <a:spcPct val="170000"/>
              </a:lnSpc>
              <a:spcBef>
                <a:spcPts val="0"/>
              </a:spcBef>
            </a:pPr>
            <a:r>
              <a:rPr lang="hr-HR" sz="3400" b="1" dirty="0">
                <a:latin typeface="Book Antiqua" pitchFamily="18" charset="0"/>
              </a:rPr>
              <a:t>METODE ANALIZE I INTERPRETACIJA SADRŽAJA</a:t>
            </a:r>
            <a:r>
              <a:rPr lang="hr-HR" sz="3400" dirty="0">
                <a:latin typeface="Book Antiqua" pitchFamily="18" charset="0"/>
              </a:rPr>
              <a:t>: analiza tekstova, slikovnog i dr. materijala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>
            <a:normAutofit/>
          </a:bodyPr>
          <a:lstStyle/>
          <a:p>
            <a:r>
              <a:rPr lang="hr-HR" sz="2400" b="1" dirty="0" smtClean="0">
                <a:solidFill>
                  <a:schemeClr val="bg1"/>
                </a:solidFill>
                <a:latin typeface="Book Antiqua" pitchFamily="18" charset="0"/>
              </a:rPr>
              <a:t>ODABIR METODA UZIMAJUĆI U OBZIR NAČIN NA KOJI UČENIK STJEČE ZNANJE I VJEŠTINE (II.)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5143536"/>
          </a:xfrm>
        </p:spPr>
        <p:txBody>
          <a:bodyPr>
            <a:noAutofit/>
          </a:bodyPr>
          <a:lstStyle/>
          <a:p>
            <a:pPr lvl="0">
              <a:lnSpc>
                <a:spcPct val="170000"/>
              </a:lnSpc>
              <a:spcBef>
                <a:spcPts val="0"/>
              </a:spcBef>
            </a:pPr>
            <a:r>
              <a:rPr lang="hr-HR" sz="1700" b="1" dirty="0" smtClean="0">
                <a:latin typeface="Book Antiqua" pitchFamily="18" charset="0"/>
              </a:rPr>
              <a:t>METODE KREATIVNOG IZRAŽAVANJA</a:t>
            </a:r>
            <a:r>
              <a:rPr lang="hr-HR" sz="1700" dirty="0" smtClean="0">
                <a:latin typeface="Book Antiqua" pitchFamily="18" charset="0"/>
              </a:rPr>
              <a:t>: pisanje eseja, likovno izražavanje, modeliranje, školske novine</a:t>
            </a:r>
          </a:p>
          <a:p>
            <a:pPr lvl="0">
              <a:lnSpc>
                <a:spcPct val="170000"/>
              </a:lnSpc>
              <a:spcBef>
                <a:spcPts val="0"/>
              </a:spcBef>
            </a:pPr>
            <a:r>
              <a:rPr lang="hr-HR" sz="1700" b="1" dirty="0" smtClean="0">
                <a:latin typeface="Book Antiqua" pitchFamily="18" charset="0"/>
              </a:rPr>
              <a:t>AKCIJSKE METODE</a:t>
            </a:r>
            <a:r>
              <a:rPr lang="hr-HR" sz="1700" dirty="0" smtClean="0">
                <a:latin typeface="Book Antiqua" pitchFamily="18" charset="0"/>
              </a:rPr>
              <a:t>: zastupanje, kampanja, pisma potpore, prosvjed, volonterski rad u zajednici</a:t>
            </a:r>
          </a:p>
          <a:p>
            <a:pPr lvl="0">
              <a:lnSpc>
                <a:spcPct val="170000"/>
              </a:lnSpc>
              <a:spcBef>
                <a:spcPts val="0"/>
              </a:spcBef>
            </a:pPr>
            <a:r>
              <a:rPr lang="hr-HR" sz="1700" b="1" dirty="0" smtClean="0">
                <a:latin typeface="Book Antiqua" pitchFamily="18" charset="0"/>
              </a:rPr>
              <a:t>METODE PRIKUPLJANJA PODATAKA</a:t>
            </a:r>
            <a:r>
              <a:rPr lang="hr-HR" sz="1700" dirty="0" smtClean="0">
                <a:latin typeface="Book Antiqua" pitchFamily="18" charset="0"/>
              </a:rPr>
              <a:t>: oluja ideja, upitnik, intervju, promatranje, anketa</a:t>
            </a:r>
          </a:p>
          <a:p>
            <a:pPr lvl="0">
              <a:lnSpc>
                <a:spcPct val="170000"/>
              </a:lnSpc>
              <a:spcBef>
                <a:spcPts val="0"/>
              </a:spcBef>
            </a:pPr>
            <a:r>
              <a:rPr lang="hr-HR" sz="1700" b="1" dirty="0" smtClean="0">
                <a:latin typeface="Book Antiqua" pitchFamily="18" charset="0"/>
              </a:rPr>
              <a:t>ISTRAŽIVAČKE METODE</a:t>
            </a:r>
            <a:r>
              <a:rPr lang="hr-HR" sz="1700" dirty="0" smtClean="0">
                <a:latin typeface="Book Antiqua" pitchFamily="18" charset="0"/>
              </a:rPr>
              <a:t>: projekt, akcijsko istraživanje, terensko istraživanje, analiza slučaja</a:t>
            </a:r>
          </a:p>
          <a:p>
            <a:pPr lvl="0">
              <a:lnSpc>
                <a:spcPct val="170000"/>
              </a:lnSpc>
              <a:spcBef>
                <a:spcPts val="0"/>
              </a:spcBef>
            </a:pPr>
            <a:r>
              <a:rPr lang="hr-HR" sz="1700" b="1" dirty="0" smtClean="0">
                <a:latin typeface="Book Antiqua" pitchFamily="18" charset="0"/>
              </a:rPr>
              <a:t>METODE PODRŽANE „NOVIM“ TEHNOLOGIJAMA</a:t>
            </a:r>
            <a:r>
              <a:rPr lang="hr-HR" sz="1700" dirty="0" smtClean="0">
                <a:latin typeface="Book Antiqua" pitchFamily="18" charset="0"/>
              </a:rPr>
              <a:t>: pretraživanje vebnih stranica, debata, umrežavanje</a:t>
            </a:r>
          </a:p>
          <a:p>
            <a:pPr lvl="0">
              <a:lnSpc>
                <a:spcPct val="170000"/>
              </a:lnSpc>
              <a:spcBef>
                <a:spcPts val="0"/>
              </a:spcBef>
            </a:pPr>
            <a:r>
              <a:rPr lang="hr-HR" sz="1700" b="1" dirty="0" smtClean="0">
                <a:latin typeface="Book Antiqua" pitchFamily="18" charset="0"/>
              </a:rPr>
              <a:t>METODE ZAVRŠAVANJA AKTIVNOSTI</a:t>
            </a:r>
            <a:r>
              <a:rPr lang="hr-HR" sz="1700" dirty="0" smtClean="0">
                <a:latin typeface="Book Antiqua" pitchFamily="18" charset="0"/>
              </a:rPr>
              <a:t>: zajednička rekapitulacija, izvještaj, instalacija, izložba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ustom 3">
      <a:dk1>
        <a:sysClr val="windowText" lastClr="000000"/>
      </a:dk1>
      <a:lt1>
        <a:srgbClr val="000000"/>
      </a:lt1>
      <a:dk2>
        <a:srgbClr val="92D050"/>
      </a:dk2>
      <a:lt2>
        <a:srgbClr val="C9C2D1"/>
      </a:lt2>
      <a:accent1>
        <a:srgbClr val="000000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386</TotalTime>
  <Words>1312</Words>
  <Application>Microsoft Office PowerPoint</Application>
  <PresentationFormat>Prikaz na zaslonu (4:3)</PresentationFormat>
  <Paragraphs>190</Paragraphs>
  <Slides>30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7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30</vt:i4>
      </vt:variant>
    </vt:vector>
  </HeadingPairs>
  <TitlesOfParts>
    <vt:vector size="38" baseType="lpstr">
      <vt:lpstr>Book Antiqua</vt:lpstr>
      <vt:lpstr>Calibri</vt:lpstr>
      <vt:lpstr>Lucida Sans</vt:lpstr>
      <vt:lpstr>Times New Roman</vt:lpstr>
      <vt:lpstr>Wingdings</vt:lpstr>
      <vt:lpstr>Wingdings 2</vt:lpstr>
      <vt:lpstr>Wingdings 3</vt:lpstr>
      <vt:lpstr>Apex</vt:lpstr>
      <vt:lpstr>METODE POUČAVANJA U NASTAVI POVIJESTI</vt:lpstr>
      <vt:lpstr>Sadržaj:</vt:lpstr>
      <vt:lpstr>PowerPointova prezentacija</vt:lpstr>
      <vt:lpstr>PowerPointova prezentacija</vt:lpstr>
      <vt:lpstr>KRITERIJI ZA ODABIR NASTAVNIH METODA</vt:lpstr>
      <vt:lpstr>3 vrste metoda poučavanja</vt:lpstr>
      <vt:lpstr>PowerPointova prezentacija</vt:lpstr>
      <vt:lpstr>ODABIR METODA UZIMAJUĆI U OBZIR NAČIN NA KOJI UČENIK STJEČE ZNANJE I VJEŠTINE (I.)</vt:lpstr>
      <vt:lpstr>ODABIR METODA UZIMAJUĆI U OBZIR NAČIN NA KOJI UČENIK STJEČE ZNANJE I VJEŠTINE (II.)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SOKRATOVO PREISPITIVANJE</vt:lpstr>
      <vt:lpstr>PowerPointova prezentacija</vt:lpstr>
      <vt:lpstr>PowerPointova prezentacija</vt:lpstr>
      <vt:lpstr>Filmovi u nastavi povijesti</vt:lpstr>
      <vt:lpstr>Fotografije u nastavi povijesti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ANKI</vt:lpstr>
      <vt:lpstr>PowerPointova prezentacija</vt:lpstr>
      <vt:lpstr>PowerPointova prezentacija</vt:lpstr>
      <vt:lpstr>LITERATURA:</vt:lpstr>
    </vt:vector>
  </TitlesOfParts>
  <Company>privat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NASTAVNE METODE U GRAĐANSKOM ODGOJU I OBRAZOVANJU</dc:title>
  <dc:creator>ivana</dc:creator>
  <cp:lastModifiedBy>Ivana</cp:lastModifiedBy>
  <cp:revision>33</cp:revision>
  <cp:lastPrinted>2016-08-30T10:13:23Z</cp:lastPrinted>
  <dcterms:created xsi:type="dcterms:W3CDTF">2013-10-15T09:02:12Z</dcterms:created>
  <dcterms:modified xsi:type="dcterms:W3CDTF">2016-08-30T19:43:52Z</dcterms:modified>
</cp:coreProperties>
</file>