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4" r:id="rId8"/>
    <p:sldId id="263" r:id="rId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2B95F5"/>
    <a:srgbClr val="00FF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5BBDB-0970-4EA6-8EEC-E92BC22F3F5C}" type="datetimeFigureOut">
              <a:rPr lang="hr-HR" smtClean="0"/>
              <a:t>6.2.2015.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C1C84-BC3D-4F23-984B-D35EE6998C2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18459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5BBDB-0970-4EA6-8EEC-E92BC22F3F5C}" type="datetimeFigureOut">
              <a:rPr lang="hr-HR" smtClean="0"/>
              <a:t>6.2.2015.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C1C84-BC3D-4F23-984B-D35EE6998C2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92765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5BBDB-0970-4EA6-8EEC-E92BC22F3F5C}" type="datetimeFigureOut">
              <a:rPr lang="hr-HR" smtClean="0"/>
              <a:t>6.2.2015.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C1C84-BC3D-4F23-984B-D35EE6998C2F}" type="slidenum">
              <a:rPr lang="hr-HR" smtClean="0"/>
              <a:t>‹#›</a:t>
            </a:fld>
            <a:endParaRPr lang="hr-H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026971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5BBDB-0970-4EA6-8EEC-E92BC22F3F5C}" type="datetimeFigureOut">
              <a:rPr lang="hr-HR" smtClean="0"/>
              <a:t>6.2.2015.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C1C84-BC3D-4F23-984B-D35EE6998C2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822386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5BBDB-0970-4EA6-8EEC-E92BC22F3F5C}" type="datetimeFigureOut">
              <a:rPr lang="hr-HR" smtClean="0"/>
              <a:t>6.2.2015.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C1C84-BC3D-4F23-984B-D35EE6998C2F}" type="slidenum">
              <a:rPr lang="hr-HR" smtClean="0"/>
              <a:t>‹#›</a:t>
            </a:fld>
            <a:endParaRPr lang="hr-H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24926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5BBDB-0970-4EA6-8EEC-E92BC22F3F5C}" type="datetimeFigureOut">
              <a:rPr lang="hr-HR" smtClean="0"/>
              <a:t>6.2.2015.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C1C84-BC3D-4F23-984B-D35EE6998C2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701960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5BBDB-0970-4EA6-8EEC-E92BC22F3F5C}" type="datetimeFigureOut">
              <a:rPr lang="hr-HR" smtClean="0"/>
              <a:t>6.2.2015.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C1C84-BC3D-4F23-984B-D35EE6998C2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289550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5BBDB-0970-4EA6-8EEC-E92BC22F3F5C}" type="datetimeFigureOut">
              <a:rPr lang="hr-HR" smtClean="0"/>
              <a:t>6.2.2015.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C1C84-BC3D-4F23-984B-D35EE6998C2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87968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5BBDB-0970-4EA6-8EEC-E92BC22F3F5C}" type="datetimeFigureOut">
              <a:rPr lang="hr-HR" smtClean="0"/>
              <a:t>6.2.2015.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C1C84-BC3D-4F23-984B-D35EE6998C2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37380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5BBDB-0970-4EA6-8EEC-E92BC22F3F5C}" type="datetimeFigureOut">
              <a:rPr lang="hr-HR" smtClean="0"/>
              <a:t>6.2.2015.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C1C84-BC3D-4F23-984B-D35EE6998C2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58791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5BBDB-0970-4EA6-8EEC-E92BC22F3F5C}" type="datetimeFigureOut">
              <a:rPr lang="hr-HR" smtClean="0"/>
              <a:t>6.2.2015.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C1C84-BC3D-4F23-984B-D35EE6998C2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13078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5BBDB-0970-4EA6-8EEC-E92BC22F3F5C}" type="datetimeFigureOut">
              <a:rPr lang="hr-HR" smtClean="0"/>
              <a:t>6.2.2015.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C1C84-BC3D-4F23-984B-D35EE6998C2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75443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5BBDB-0970-4EA6-8EEC-E92BC22F3F5C}" type="datetimeFigureOut">
              <a:rPr lang="hr-HR" smtClean="0"/>
              <a:t>6.2.2015.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C1C84-BC3D-4F23-984B-D35EE6998C2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8956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5BBDB-0970-4EA6-8EEC-E92BC22F3F5C}" type="datetimeFigureOut">
              <a:rPr lang="hr-HR" smtClean="0"/>
              <a:t>6.2.2015.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C1C84-BC3D-4F23-984B-D35EE6998C2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89215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5BBDB-0970-4EA6-8EEC-E92BC22F3F5C}" type="datetimeFigureOut">
              <a:rPr lang="hr-HR" smtClean="0"/>
              <a:t>6.2.2015.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C1C84-BC3D-4F23-984B-D35EE6998C2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93488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5BBDB-0970-4EA6-8EEC-E92BC22F3F5C}" type="datetimeFigureOut">
              <a:rPr lang="hr-HR" smtClean="0"/>
              <a:t>6.2.2015.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C1C84-BC3D-4F23-984B-D35EE6998C2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86578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5BBDB-0970-4EA6-8EEC-E92BC22F3F5C}" type="datetimeFigureOut">
              <a:rPr lang="hr-HR" smtClean="0"/>
              <a:t>6.2.2015.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23C1C84-BC3D-4F23-984B-D35EE6998C2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28659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hr-HR" sz="9600" strike="sngStrike" dirty="0" smtClean="0">
                <a:solidFill>
                  <a:srgbClr val="00B050"/>
                </a:solidFill>
              </a:rPr>
              <a:t>Sigurnost na internetu</a:t>
            </a:r>
            <a:endParaRPr lang="hr-HR" sz="9600" strike="sngStrike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5310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b="0" i="1" dirty="0" smtClean="0">
                <a:solidFill>
                  <a:srgbClr val="2B95F5"/>
                </a:solidFill>
                <a:effectLst/>
                <a:latin typeface="Georgia" panose="02040502050405020303" pitchFamily="18" charset="0"/>
              </a:rPr>
              <a:t>Pri korištenju interneta </a:t>
            </a:r>
            <a:r>
              <a:rPr lang="hr-HR" sz="2400" b="0" i="1" dirty="0" smtClean="0">
                <a:solidFill>
                  <a:srgbClr val="2B95F5"/>
                </a:solidFill>
                <a:effectLst/>
                <a:latin typeface="Georgia" panose="02040502050405020303" pitchFamily="18" charset="0"/>
              </a:rPr>
              <a:t>uz </a:t>
            </a:r>
            <a:r>
              <a:rPr lang="hr-HR" sz="2400" b="0" i="1" dirty="0" smtClean="0">
                <a:solidFill>
                  <a:srgbClr val="2B95F5"/>
                </a:solidFill>
                <a:effectLst/>
                <a:latin typeface="Georgia" panose="02040502050405020303" pitchFamily="18" charset="0"/>
              </a:rPr>
              <a:t>sve njegove dobre i korisne strane , prisutne i neke opasnosti. Najčešće teškoće i opasnosti s kojima se mladi susreću su preplavljenost sadržajima i izloženost nasilju.</a:t>
            </a:r>
          </a:p>
          <a:p>
            <a:r>
              <a:rPr lang="hr-HR" sz="2400" b="0" i="0" dirty="0" smtClean="0">
                <a:solidFill>
                  <a:srgbClr val="2B95F5"/>
                </a:solidFill>
                <a:effectLst/>
                <a:latin typeface="Georgia" panose="02040502050405020303" pitchFamily="18" charset="0"/>
              </a:rPr>
              <a:t>Nasilje na internetu - prijeteće ili </a:t>
            </a:r>
            <a:r>
              <a:rPr lang="hr-HR" sz="2400" b="0" i="0" dirty="0" err="1" smtClean="0">
                <a:solidFill>
                  <a:srgbClr val="2B95F5"/>
                </a:solidFill>
                <a:effectLst/>
                <a:latin typeface="Georgia" panose="02040502050405020303" pitchFamily="18" charset="0"/>
              </a:rPr>
              <a:t>ucjenjujuće</a:t>
            </a:r>
            <a:r>
              <a:rPr lang="hr-HR" sz="2400" b="0" i="0" dirty="0" smtClean="0">
                <a:solidFill>
                  <a:srgbClr val="2B95F5"/>
                </a:solidFill>
                <a:effectLst/>
                <a:latin typeface="Georgia" panose="02040502050405020303" pitchFamily="18" charset="0"/>
              </a:rPr>
              <a:t> poruke, uznemiravanje, </a:t>
            </a:r>
            <a:r>
              <a:rPr lang="hr-HR" sz="2400" b="0" i="0" dirty="0" err="1" smtClean="0">
                <a:solidFill>
                  <a:srgbClr val="2B95F5"/>
                </a:solidFill>
                <a:effectLst/>
                <a:latin typeface="Georgia" panose="02040502050405020303" pitchFamily="18" charset="0"/>
              </a:rPr>
              <a:t>vrijeđanje,seksualno</a:t>
            </a:r>
            <a:r>
              <a:rPr lang="hr-HR" sz="2400" b="0" i="0" dirty="0" smtClean="0">
                <a:solidFill>
                  <a:srgbClr val="2B95F5"/>
                </a:solidFill>
                <a:effectLst/>
                <a:latin typeface="Georgia" panose="02040502050405020303" pitchFamily="18" charset="0"/>
              </a:rPr>
              <a:t> uznemiravanje </a:t>
            </a:r>
            <a:endParaRPr lang="hr-HR" sz="2400" i="1" dirty="0">
              <a:solidFill>
                <a:srgbClr val="2B95F5"/>
              </a:solidFill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1858" y="205558"/>
            <a:ext cx="2421228" cy="2128883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612" y="0"/>
            <a:ext cx="3103807" cy="1807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3251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b="0" i="0" dirty="0" smtClean="0">
                <a:solidFill>
                  <a:schemeClr val="tx1"/>
                </a:solidFill>
                <a:effectLst/>
                <a:latin typeface="Georgia" panose="02040502050405020303" pitchFamily="18" charset="0"/>
              </a:rPr>
              <a:t>Preplavljenost velikim količinama različitih informacija, teškoća da se iz njih izdvoji ono što ti je potrebno, teškoće procjenjivanja istinitosti i važnosti pojedinih sadržaja i podataka, korištenje interneta kao zamjene za druženja u stvarnom svijetu, nekritičko preuzimanje tuđih stavova i mišljenja (povodljivost), provođenje velike količine vremena na internetu… sve su to načini 'izgubljenosti na internetu'. Ove je poteškoće moguće izbjeći ili riješiti učenjem i razvijanjem vještine uspješnog korištenja interneta .</a:t>
            </a:r>
            <a:endParaRPr lang="hr-HR" sz="2400" dirty="0">
              <a:solidFill>
                <a:schemeClr val="tx1"/>
              </a:solidFill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4572" y="5493866"/>
            <a:ext cx="3923570" cy="1094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57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10675513" cy="5811838"/>
          </a:xfrm>
        </p:spPr>
      </p:pic>
    </p:spTree>
    <p:extLst>
      <p:ext uri="{BB962C8B-B14F-4D97-AF65-F5344CB8AC3E}">
        <p14:creationId xmlns:p14="http://schemas.microsoft.com/office/powerpoint/2010/main" val="4292344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000" b="0" i="0" dirty="0" smtClean="0">
                <a:solidFill>
                  <a:srgbClr val="FF3300"/>
                </a:solidFill>
                <a:effectLst/>
                <a:latin typeface="CorbelRegular"/>
              </a:rPr>
              <a:t>Roditelji nerijetko misle da će djecu sačuvati od utjecaja lošeg društva kontrolirajući, ograničavajući, pa i zabranjujući im izlaske i druženja, osobito s pojedinim 'nepoželjnim' prijateljima</a:t>
            </a:r>
            <a:r>
              <a:rPr lang="hr-HR" sz="1900" b="0" i="0" dirty="0" smtClean="0">
                <a:solidFill>
                  <a:srgbClr val="FF3300"/>
                </a:solidFill>
                <a:effectLst/>
                <a:latin typeface="CorbelRegular"/>
              </a:rPr>
              <a:t>.</a:t>
            </a:r>
          </a:p>
          <a:p>
            <a:r>
              <a:rPr lang="hr-HR" sz="1900" b="0" i="0" dirty="0" smtClean="0">
                <a:solidFill>
                  <a:srgbClr val="FF3300"/>
                </a:solidFill>
                <a:effectLst/>
                <a:latin typeface="CorbelRegular"/>
              </a:rPr>
              <a:t>Često se osjećaju mirnijima i sigurnijima dok su im djeca kod kuće za računalom, na internetu, nego dok su vani s prijateljima.</a:t>
            </a:r>
          </a:p>
          <a:p>
            <a:r>
              <a:rPr lang="hr-HR" sz="1900" b="0" i="0" dirty="0" smtClean="0">
                <a:solidFill>
                  <a:srgbClr val="FF3300"/>
                </a:solidFill>
                <a:effectLst/>
                <a:latin typeface="CorbelRegular"/>
              </a:rPr>
              <a:t>No uz brojne dobre i korisne strane, internet nosi i moguće opasnosti. Bez znanja o tome kako dijete provodi vrijeme na internetu, osobito ako mu ono ne govori o eventualnim neugodnim situacijama i opasnostima na koje tamo </a:t>
            </a:r>
            <a:r>
              <a:rPr lang="hr-HR" sz="1900" b="0" i="0" dirty="0" smtClean="0">
                <a:solidFill>
                  <a:srgbClr val="FF3300"/>
                </a:solidFill>
                <a:effectLst/>
                <a:latin typeface="CorbelRegular"/>
              </a:rPr>
              <a:t>nailazi</a:t>
            </a:r>
            <a:endParaRPr lang="hr-HR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760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186" y="365125"/>
            <a:ext cx="10921283" cy="5687945"/>
          </a:xfrm>
        </p:spPr>
      </p:pic>
    </p:spTree>
    <p:extLst>
      <p:ext uri="{BB962C8B-B14F-4D97-AF65-F5344CB8AC3E}">
        <p14:creationId xmlns:p14="http://schemas.microsoft.com/office/powerpoint/2010/main" val="3797630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8000" dirty="0" smtClean="0"/>
              <a:t>         </a:t>
            </a:r>
            <a:r>
              <a:rPr lang="hr-HR" sz="8000" dirty="0" smtClean="0">
                <a:solidFill>
                  <a:srgbClr val="00FF00"/>
                </a:solidFill>
              </a:rPr>
              <a:t>Zanimljivosti </a:t>
            </a:r>
            <a:endParaRPr lang="hr-HR" sz="8000" dirty="0">
              <a:solidFill>
                <a:srgbClr val="00FF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0" i="0" dirty="0" smtClean="0">
                <a:solidFill>
                  <a:srgbClr val="00B0F0"/>
                </a:solidFill>
                <a:effectLst/>
                <a:latin typeface="Verdana" panose="020B0604030504040204" pitchFamily="34" charset="0"/>
              </a:rPr>
              <a:t>Početkom 60-ih godina američki su znanstvenici povezali više međusobno udaljenih računala putem telefonske linije i tako stvorili prvu svjetsku računalnu mrežu (WAN). Ova ideja o umreženim računalima koja međusobno brzo razmjenjuju i pristupaju podacima najviše je koristila vojsci, pa ju je dalje nastavilo razvijati američko Ministarstvo obrane u sklopu </a:t>
            </a:r>
            <a:r>
              <a:rPr lang="hr-HR" b="0" i="1" dirty="0" smtClean="0">
                <a:solidFill>
                  <a:srgbClr val="00B0F0"/>
                </a:solidFill>
                <a:effectLst/>
                <a:latin typeface="Verdana" panose="020B0604030504040204" pitchFamily="34" charset="0"/>
              </a:rPr>
              <a:t>Advanced Research </a:t>
            </a:r>
            <a:r>
              <a:rPr lang="hr-HR" b="0" i="1" dirty="0" err="1" smtClean="0">
                <a:solidFill>
                  <a:srgbClr val="00B0F0"/>
                </a:solidFill>
                <a:effectLst/>
                <a:latin typeface="Verdana" panose="020B0604030504040204" pitchFamily="34" charset="0"/>
              </a:rPr>
              <a:t>Projects</a:t>
            </a:r>
            <a:r>
              <a:rPr lang="hr-HR" b="0" i="1" dirty="0" smtClean="0">
                <a:solidFill>
                  <a:srgbClr val="00B0F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hr-HR" b="0" i="1" dirty="0" err="1" smtClean="0">
                <a:solidFill>
                  <a:srgbClr val="00B0F0"/>
                </a:solidFill>
                <a:effectLst/>
                <a:latin typeface="Verdana" panose="020B0604030504040204" pitchFamily="34" charset="0"/>
              </a:rPr>
              <a:t>Agency</a:t>
            </a:r>
            <a:r>
              <a:rPr lang="hr-HR" b="0" i="0" dirty="0" smtClean="0">
                <a:solidFill>
                  <a:srgbClr val="00B0F0"/>
                </a:solidFill>
                <a:effectLst/>
                <a:latin typeface="Verdana" panose="020B0604030504040204" pitchFamily="34" charset="0"/>
              </a:rPr>
              <a:t>. Njihova računalna mreža nosila je naziv ARPANET i iz nje je s vremenom razvijen sustav mreža koji mi danas zovemo internetom.</a:t>
            </a:r>
            <a:endParaRPr lang="hr-HR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687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28600" lvl="0" indent="-228600">
              <a:spcBef>
                <a:spcPts val="1000"/>
              </a:spcBef>
            </a:pPr>
            <a:r>
              <a:rPr lang="hr-HR" sz="6600" dirty="0">
                <a:solidFill>
                  <a:srgbClr val="FF0066"/>
                </a:solidFill>
                <a:latin typeface="Calibri" panose="020F0502020204030204"/>
              </a:rPr>
              <a:t>Izradili </a:t>
            </a:r>
            <a:r>
              <a:rPr lang="hr-HR" sz="6600" dirty="0" err="1">
                <a:solidFill>
                  <a:srgbClr val="FF0066"/>
                </a:solidFill>
                <a:latin typeface="Calibri" panose="020F0502020204030204"/>
              </a:rPr>
              <a:t>Markan</a:t>
            </a:r>
            <a:r>
              <a:rPr lang="hr-HR" sz="6600" dirty="0">
                <a:solidFill>
                  <a:srgbClr val="FF0066"/>
                </a:solidFill>
                <a:latin typeface="Calibri" panose="020F0502020204030204"/>
              </a:rPr>
              <a:t> I </a:t>
            </a:r>
            <a:r>
              <a:rPr lang="hr-HR" sz="6600" dirty="0" err="1">
                <a:solidFill>
                  <a:srgbClr val="FF0066"/>
                </a:solidFill>
                <a:latin typeface="Calibri" panose="020F0502020204030204"/>
              </a:rPr>
              <a:t>Veky</a:t>
            </a:r>
            <a:r>
              <a:rPr lang="hr-HR" sz="6600" dirty="0">
                <a:solidFill>
                  <a:srgbClr val="FF0066"/>
                </a:solidFill>
                <a:latin typeface="Calibri" panose="020F0502020204030204"/>
              </a:rPr>
              <a:t/>
            </a:r>
            <a:br>
              <a:rPr lang="hr-HR" sz="6600" dirty="0">
                <a:solidFill>
                  <a:srgbClr val="FF0066"/>
                </a:solidFill>
                <a:latin typeface="Calibri" panose="020F0502020204030204"/>
              </a:rPr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r-HR" sz="6600" dirty="0">
              <a:solidFill>
                <a:srgbClr val="FF0066"/>
              </a:solidFill>
            </a:endParaRPr>
          </a:p>
          <a:p>
            <a:pPr marL="0" indent="0">
              <a:buNone/>
            </a:pPr>
            <a:r>
              <a:rPr lang="hr-HR" sz="6600" dirty="0" smtClean="0">
                <a:solidFill>
                  <a:srgbClr val="FF0066"/>
                </a:solidFill>
              </a:rPr>
              <a:t> 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3802" y="1442434"/>
            <a:ext cx="7160653" cy="5083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6713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</TotalTime>
  <Words>280</Words>
  <Application>Microsoft Office PowerPoint</Application>
  <PresentationFormat>Široki zaslon</PresentationFormat>
  <Paragraphs>12</Paragraphs>
  <Slides>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7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6" baseType="lpstr">
      <vt:lpstr>Arial</vt:lpstr>
      <vt:lpstr>Calibri</vt:lpstr>
      <vt:lpstr>CorbelRegular</vt:lpstr>
      <vt:lpstr>Georgia</vt:lpstr>
      <vt:lpstr>Trebuchet MS</vt:lpstr>
      <vt:lpstr>Verdana</vt:lpstr>
      <vt:lpstr>Wingdings 3</vt:lpstr>
      <vt:lpstr>Faseta</vt:lpstr>
      <vt:lpstr>Sigurnost na internetu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         Zanimljivosti </vt:lpstr>
      <vt:lpstr>Izradili Markan I Veky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Sigurnost na internetu</dc:title>
  <dc:creator>Učenik</dc:creator>
  <cp:lastModifiedBy>Učenik</cp:lastModifiedBy>
  <cp:revision>4</cp:revision>
  <dcterms:created xsi:type="dcterms:W3CDTF">2015-02-06T15:28:01Z</dcterms:created>
  <dcterms:modified xsi:type="dcterms:W3CDTF">2015-02-06T15:50:53Z</dcterms:modified>
</cp:coreProperties>
</file>