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75" r:id="rId1"/>
  </p:sldMasterIdLst>
  <p:sldIdLst>
    <p:sldId id="256" r:id="rId2"/>
    <p:sldId id="257" r:id="rId3"/>
    <p:sldId id="258" r:id="rId4"/>
    <p:sldId id="259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1" r:id="rId15"/>
    <p:sldId id="270" r:id="rId16"/>
    <p:sldId id="272" r:id="rId17"/>
    <p:sldId id="280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a-IN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a-IN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3F6C43-7BB2-A94A-B3B5-2B431886012B}" type="datetimeFigureOut">
              <a:rPr lang="en-US" smtClean="0"/>
              <a:t>11/6/09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B6EF64-FB19-411E-965E-9F52AA474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a-I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ta-IN" smtClean="0"/>
              <a:t>Click to edit Master text styles</a:t>
            </a:r>
          </a:p>
          <a:p>
            <a:pPr lvl="1" eaLnBrk="1" latinLnBrk="0" hangingPunct="1"/>
            <a:r>
              <a:rPr lang="ta-IN" smtClean="0"/>
              <a:t>Second level</a:t>
            </a:r>
          </a:p>
          <a:p>
            <a:pPr lvl="2" eaLnBrk="1" latinLnBrk="0" hangingPunct="1"/>
            <a:r>
              <a:rPr lang="ta-IN" smtClean="0"/>
              <a:t>Third level</a:t>
            </a:r>
          </a:p>
          <a:p>
            <a:pPr lvl="3" eaLnBrk="1" latinLnBrk="0" hangingPunct="1"/>
            <a:r>
              <a:rPr lang="ta-IN" smtClean="0"/>
              <a:t>Fourth level</a:t>
            </a:r>
          </a:p>
          <a:p>
            <a:pPr lvl="4" eaLnBrk="1" latinLnBrk="0" hangingPunct="1"/>
            <a:r>
              <a:rPr lang="ta-I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6C43-7BB2-A94A-B3B5-2B431886012B}" type="datetimeFigureOut">
              <a:rPr lang="en-US" smtClean="0"/>
              <a:t>11/6/09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993A-C39C-6344-BA54-573C4B4EC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ta-I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ta-IN" smtClean="0"/>
              <a:t>Click to edit Master text styles</a:t>
            </a:r>
          </a:p>
          <a:p>
            <a:pPr lvl="1" eaLnBrk="1" latinLnBrk="0" hangingPunct="1"/>
            <a:r>
              <a:rPr lang="ta-IN" smtClean="0"/>
              <a:t>Second level</a:t>
            </a:r>
          </a:p>
          <a:p>
            <a:pPr lvl="2" eaLnBrk="1" latinLnBrk="0" hangingPunct="1"/>
            <a:r>
              <a:rPr lang="ta-IN" smtClean="0"/>
              <a:t>Third level</a:t>
            </a:r>
          </a:p>
          <a:p>
            <a:pPr lvl="3" eaLnBrk="1" latinLnBrk="0" hangingPunct="1"/>
            <a:r>
              <a:rPr lang="ta-IN" smtClean="0"/>
              <a:t>Fourth level</a:t>
            </a:r>
          </a:p>
          <a:p>
            <a:pPr lvl="4" eaLnBrk="1" latinLnBrk="0" hangingPunct="1"/>
            <a:r>
              <a:rPr lang="ta-I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6C43-7BB2-A94A-B3B5-2B431886012B}" type="datetimeFigureOut">
              <a:rPr lang="en-US" smtClean="0"/>
              <a:t>11/6/09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993A-C39C-6344-BA54-573C4B4EC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a-IN" smtClean="0"/>
              <a:t>Click to edit Master text styles</a:t>
            </a:r>
          </a:p>
          <a:p>
            <a:pPr lvl="1" eaLnBrk="1" latinLnBrk="0" hangingPunct="1"/>
            <a:r>
              <a:rPr lang="ta-IN" smtClean="0"/>
              <a:t>Second level</a:t>
            </a:r>
          </a:p>
          <a:p>
            <a:pPr lvl="2" eaLnBrk="1" latinLnBrk="0" hangingPunct="1"/>
            <a:r>
              <a:rPr lang="ta-IN" smtClean="0"/>
              <a:t>Third level</a:t>
            </a:r>
          </a:p>
          <a:p>
            <a:pPr lvl="3" eaLnBrk="1" latinLnBrk="0" hangingPunct="1"/>
            <a:r>
              <a:rPr lang="ta-IN" smtClean="0"/>
              <a:t>Fourth level</a:t>
            </a:r>
          </a:p>
          <a:p>
            <a:pPr lvl="4" eaLnBrk="1" latinLnBrk="0" hangingPunct="1"/>
            <a:r>
              <a:rPr lang="ta-I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6C43-7BB2-A94A-B3B5-2B431886012B}" type="datetimeFigureOut">
              <a:rPr lang="en-US" smtClean="0"/>
              <a:t>11/6/09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993A-C39C-6344-BA54-573C4B4ECC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a-IN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a-I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6C43-7BB2-A94A-B3B5-2B431886012B}" type="datetimeFigureOut">
              <a:rPr lang="en-US" smtClean="0"/>
              <a:t>11/6/09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a-IN" smtClean="0"/>
              <a:t>Click to edit Master text styles</a:t>
            </a:r>
          </a:p>
          <a:p>
            <a:pPr lvl="1" eaLnBrk="1" latinLnBrk="0" hangingPunct="1"/>
            <a:r>
              <a:rPr lang="ta-IN" smtClean="0"/>
              <a:t>Second level</a:t>
            </a:r>
          </a:p>
          <a:p>
            <a:pPr lvl="2" eaLnBrk="1" latinLnBrk="0" hangingPunct="1"/>
            <a:r>
              <a:rPr lang="ta-IN" smtClean="0"/>
              <a:t>Third level</a:t>
            </a:r>
          </a:p>
          <a:p>
            <a:pPr lvl="3" eaLnBrk="1" latinLnBrk="0" hangingPunct="1"/>
            <a:r>
              <a:rPr lang="ta-IN" smtClean="0"/>
              <a:t>Fourth level</a:t>
            </a:r>
          </a:p>
          <a:p>
            <a:pPr lvl="4" eaLnBrk="1" latinLnBrk="0" hangingPunct="1"/>
            <a:r>
              <a:rPr lang="ta-IN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a-IN" smtClean="0"/>
              <a:t>Click to edit Master text styles</a:t>
            </a:r>
          </a:p>
          <a:p>
            <a:pPr lvl="1" eaLnBrk="1" latinLnBrk="0" hangingPunct="1"/>
            <a:r>
              <a:rPr lang="ta-IN" smtClean="0"/>
              <a:t>Second level</a:t>
            </a:r>
          </a:p>
          <a:p>
            <a:pPr lvl="2" eaLnBrk="1" latinLnBrk="0" hangingPunct="1"/>
            <a:r>
              <a:rPr lang="ta-IN" smtClean="0"/>
              <a:t>Third level</a:t>
            </a:r>
          </a:p>
          <a:p>
            <a:pPr lvl="3" eaLnBrk="1" latinLnBrk="0" hangingPunct="1"/>
            <a:r>
              <a:rPr lang="ta-IN" smtClean="0"/>
              <a:t>Fourth level</a:t>
            </a:r>
          </a:p>
          <a:p>
            <a:pPr lvl="4" eaLnBrk="1" latinLnBrk="0" hangingPunct="1"/>
            <a:r>
              <a:rPr lang="ta-I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6C43-7BB2-A94A-B3B5-2B431886012B}" type="datetimeFigureOut">
              <a:rPr lang="en-US" smtClean="0"/>
              <a:t>11/6/09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993A-C39C-6344-BA54-573C4B4ECC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a-IN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a-I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a-I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a-IN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a-IN" smtClean="0"/>
              <a:t>Click to edit Master text styles</a:t>
            </a:r>
          </a:p>
          <a:p>
            <a:pPr lvl="1" eaLnBrk="1" latinLnBrk="0" hangingPunct="1"/>
            <a:r>
              <a:rPr lang="ta-IN" smtClean="0"/>
              <a:t>Second level</a:t>
            </a:r>
          </a:p>
          <a:p>
            <a:pPr lvl="2" eaLnBrk="1" latinLnBrk="0" hangingPunct="1"/>
            <a:r>
              <a:rPr lang="ta-IN" smtClean="0"/>
              <a:t>Third level</a:t>
            </a:r>
          </a:p>
          <a:p>
            <a:pPr lvl="3" eaLnBrk="1" latinLnBrk="0" hangingPunct="1"/>
            <a:r>
              <a:rPr lang="ta-IN" smtClean="0"/>
              <a:t>Fourth level</a:t>
            </a:r>
          </a:p>
          <a:p>
            <a:pPr lvl="4" eaLnBrk="1" latinLnBrk="0" hangingPunct="1"/>
            <a:r>
              <a:rPr lang="ta-IN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a-IN" smtClean="0"/>
              <a:t>Click to edit Master text styles</a:t>
            </a:r>
          </a:p>
          <a:p>
            <a:pPr lvl="1" eaLnBrk="1" latinLnBrk="0" hangingPunct="1"/>
            <a:r>
              <a:rPr lang="ta-IN" smtClean="0"/>
              <a:t>Second level</a:t>
            </a:r>
          </a:p>
          <a:p>
            <a:pPr lvl="2" eaLnBrk="1" latinLnBrk="0" hangingPunct="1"/>
            <a:r>
              <a:rPr lang="ta-IN" smtClean="0"/>
              <a:t>Third level</a:t>
            </a:r>
          </a:p>
          <a:p>
            <a:pPr lvl="3" eaLnBrk="1" latinLnBrk="0" hangingPunct="1"/>
            <a:r>
              <a:rPr lang="ta-IN" smtClean="0"/>
              <a:t>Fourth level</a:t>
            </a:r>
          </a:p>
          <a:p>
            <a:pPr lvl="4" eaLnBrk="1" latinLnBrk="0" hangingPunct="1"/>
            <a:r>
              <a:rPr lang="ta-IN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6C43-7BB2-A94A-B3B5-2B431886012B}" type="datetimeFigureOut">
              <a:rPr lang="en-US" smtClean="0"/>
              <a:t>11/6/09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993A-C39C-6344-BA54-573C4B4ECCA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6C43-7BB2-A94A-B3B5-2B431886012B}" type="datetimeFigureOut">
              <a:rPr lang="en-US" smtClean="0"/>
              <a:t>11/6/09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993A-C39C-6344-BA54-573C4B4ECCA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a-IN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6C43-7BB2-A94A-B3B5-2B431886012B}" type="datetimeFigureOut">
              <a:rPr lang="en-US" smtClean="0"/>
              <a:t>11/6/09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993A-C39C-6344-BA54-573C4B4EC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ta-I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a-IN" smtClean="0"/>
              <a:t>Click to edit Master text styles</a:t>
            </a:r>
          </a:p>
          <a:p>
            <a:pPr lvl="1" eaLnBrk="1" latinLnBrk="0" hangingPunct="1"/>
            <a:r>
              <a:rPr lang="ta-IN" smtClean="0"/>
              <a:t>Second level</a:t>
            </a:r>
          </a:p>
          <a:p>
            <a:pPr lvl="2" eaLnBrk="1" latinLnBrk="0" hangingPunct="1"/>
            <a:r>
              <a:rPr lang="ta-IN" smtClean="0"/>
              <a:t>Third level</a:t>
            </a:r>
          </a:p>
          <a:p>
            <a:pPr lvl="3" eaLnBrk="1" latinLnBrk="0" hangingPunct="1"/>
            <a:r>
              <a:rPr lang="ta-IN" smtClean="0"/>
              <a:t>Fourth level</a:t>
            </a:r>
          </a:p>
          <a:p>
            <a:pPr lvl="4" eaLnBrk="1" latinLnBrk="0" hangingPunct="1"/>
            <a:r>
              <a:rPr lang="ta-I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63F6C43-7BB2-A94A-B3B5-2B431886012B}" type="datetimeFigureOut">
              <a:rPr lang="en-US" smtClean="0"/>
              <a:t>11/6/09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993A-C39C-6344-BA54-573C4B4ECCA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a-IN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a-IN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3F6C43-7BB2-A94A-B3B5-2B431886012B}" type="datetimeFigureOut">
              <a:rPr lang="en-US" smtClean="0"/>
              <a:t>11/6/09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8F993A-C39C-6344-BA54-573C4B4ECCA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ta-IN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a-IN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a-IN" smtClean="0"/>
              <a:t>Click to edit Master text styles</a:t>
            </a:r>
          </a:p>
          <a:p>
            <a:pPr lvl="1" eaLnBrk="1" latinLnBrk="0" hangingPunct="1"/>
            <a:r>
              <a:rPr kumimoji="0" lang="ta-IN" smtClean="0"/>
              <a:t>Second level</a:t>
            </a:r>
          </a:p>
          <a:p>
            <a:pPr lvl="2" eaLnBrk="1" latinLnBrk="0" hangingPunct="1"/>
            <a:r>
              <a:rPr kumimoji="0" lang="ta-IN" smtClean="0"/>
              <a:t>Third level</a:t>
            </a:r>
          </a:p>
          <a:p>
            <a:pPr lvl="3" eaLnBrk="1" latinLnBrk="0" hangingPunct="1"/>
            <a:r>
              <a:rPr kumimoji="0" lang="ta-IN" smtClean="0"/>
              <a:t>Fourth level</a:t>
            </a:r>
          </a:p>
          <a:p>
            <a:pPr lvl="4" eaLnBrk="1" latinLnBrk="0" hangingPunct="1"/>
            <a:r>
              <a:rPr kumimoji="0" lang="ta-IN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663F6C43-7BB2-A94A-B3B5-2B431886012B}" type="datetimeFigureOut">
              <a:rPr lang="en-US" smtClean="0"/>
              <a:t>11/6/09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A8F993A-C39C-6344-BA54-573C4B4ECC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hyperlink" Target="http://www.king-ict.com/mzosforu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knjigoljub.blog.hr" TargetMode="External"/><Relationship Id="rId3" Type="http://schemas.openxmlformats.org/officeDocument/2006/relationships/hyperlink" Target="http://bigblog.tportal.hr/neven" TargetMode="External"/><Relationship Id="rId5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lacd.carnet.hr/index.php/Kreativna_sova" TargetMode="External"/><Relationship Id="rId3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licious.com/vlatka.zahirovic" TargetMode="Externa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ebook.com/home.php?ref=home" TargetMode="External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a-IN" dirty="0" smtClean="0"/>
              <a:t>DRUŠTVENI SOFTVER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a-IN" sz="3200" dirty="0" smtClean="0"/>
              <a:t>Vlatka Zahirović</a:t>
            </a:r>
          </a:p>
          <a:p>
            <a:r>
              <a:rPr lang="ta-IN" sz="3200" dirty="0" smtClean="0"/>
              <a:t>9. studenog 2009.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a-IN" sz="3600" dirty="0" smtClean="0"/>
              <a:t>Forum</a:t>
            </a:r>
            <a:endParaRPr lang="en-US" sz="3600" dirty="0"/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02741"/>
            <a:ext cx="8467974" cy="4374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1" y="1417638"/>
            <a:ext cx="8408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3"/>
              </a:rPr>
              <a:t>http://www.king-ict.com/mzosforum/</a:t>
            </a:r>
            <a:endParaRPr lang="ta-IN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a-IN" sz="3200" dirty="0" smtClean="0"/>
              <a:t>Internet dnevnik</a:t>
            </a:r>
          </a:p>
          <a:p>
            <a:r>
              <a:rPr lang="ta-IN" sz="3200" dirty="0" smtClean="0"/>
              <a:t>kronološki poredan niz objava na Internetu</a:t>
            </a:r>
          </a:p>
          <a:p>
            <a:r>
              <a:rPr lang="ta-IN" sz="3200" dirty="0" smtClean="0"/>
              <a:t>jednostavna web stranica </a:t>
            </a:r>
          </a:p>
          <a:p>
            <a:r>
              <a:rPr lang="ta-IN" sz="3200" dirty="0" smtClean="0"/>
              <a:t>unos sadržaja obavlja se putem web preglednika u predloške blog servisa</a:t>
            </a:r>
          </a:p>
          <a:p>
            <a:pPr>
              <a:buNone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a-IN" sz="3600" dirty="0" smtClean="0"/>
              <a:t>Blog</a:t>
            </a:r>
            <a:endParaRPr lang="en-US" sz="3600" dirty="0"/>
          </a:p>
        </p:txBody>
      </p:sp>
      <p:pic>
        <p:nvPicPr>
          <p:cNvPr id="4" name="Picture 3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5318125"/>
            <a:ext cx="2032000" cy="119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ogosfe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133600"/>
            <a:ext cx="3581400" cy="34103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6019800" cy="5059363"/>
          </a:xfrm>
        </p:spPr>
        <p:txBody>
          <a:bodyPr>
            <a:noAutofit/>
          </a:bodyPr>
          <a:lstStyle/>
          <a:p>
            <a:r>
              <a:rPr lang="ta-IN" sz="3200" dirty="0" smtClean="0"/>
              <a:t>autor bloga posjetiteljima periodički iznosi informacije, razmišljanja i stavove</a:t>
            </a:r>
          </a:p>
          <a:p>
            <a:r>
              <a:rPr lang="ta-IN" sz="3200" dirty="0" smtClean="0"/>
              <a:t>posjetitelji imaju mogućnost ostavljanja komentara na objave</a:t>
            </a:r>
          </a:p>
          <a:p>
            <a:r>
              <a:rPr lang="ta-IN" sz="3200" dirty="0" smtClean="0"/>
              <a:t>komentari pridonose stvaranju online zajednica - blogosfere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a-IN" sz="3600" dirty="0" smtClean="0"/>
              <a:t>Blog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hlinkClick r:id="rId2"/>
              </a:rPr>
              <a:t>http://knjigoljub.blog.hr</a:t>
            </a:r>
            <a:endParaRPr lang="ta-IN" sz="3200" dirty="0" smtClean="0"/>
          </a:p>
          <a:p>
            <a:r>
              <a:rPr lang="en-US" sz="3200" dirty="0" smtClean="0">
                <a:hlinkClick r:id="rId3"/>
              </a:rPr>
              <a:t>http://bigblog.tportal.hr/neven</a:t>
            </a:r>
            <a:endParaRPr lang="ta-IN" sz="3200" dirty="0" smtClean="0"/>
          </a:p>
          <a:p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a-IN" sz="3600" dirty="0" smtClean="0"/>
              <a:t>Primjeri bloga</a:t>
            </a:r>
            <a:endParaRPr lang="en-US" sz="3600" dirty="0"/>
          </a:p>
        </p:txBody>
      </p:sp>
      <p:pic>
        <p:nvPicPr>
          <p:cNvPr id="4" name="Picture 3" descr="Picture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895600"/>
            <a:ext cx="4402122" cy="2803296"/>
          </a:xfrm>
          <a:prstGeom prst="rect">
            <a:avLst/>
          </a:prstGeom>
        </p:spPr>
      </p:pic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322" y="4114800"/>
            <a:ext cx="4060551" cy="2346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Autofit/>
          </a:bodyPr>
          <a:lstStyle/>
          <a:p>
            <a:r>
              <a:rPr lang="ta-IN" sz="3200" dirty="0" smtClean="0"/>
              <a:t>alat za izradu jednostavnih web stranica</a:t>
            </a:r>
          </a:p>
          <a:p>
            <a:r>
              <a:rPr lang="ta-IN" sz="3200" dirty="0" smtClean="0"/>
              <a:t>stranice je moguće vrlo brzo stvoriti i mijenjati</a:t>
            </a:r>
          </a:p>
          <a:p>
            <a:r>
              <a:rPr lang="ta-IN" sz="3200" dirty="0" smtClean="0"/>
              <a:t>svatko može dodavati </a:t>
            </a:r>
            <a:br>
              <a:rPr lang="ta-IN" sz="3200" dirty="0" smtClean="0"/>
            </a:br>
            <a:r>
              <a:rPr lang="ta-IN" sz="3200" dirty="0" smtClean="0"/>
              <a:t>i mijenjati tekst stranice</a:t>
            </a:r>
            <a:br>
              <a:rPr lang="ta-IN" sz="3200" dirty="0" smtClean="0"/>
            </a:br>
            <a:endParaRPr lang="ta-IN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Wiki</a:t>
            </a:r>
            <a:endParaRPr lang="en-US" dirty="0"/>
          </a:p>
        </p:txBody>
      </p:sp>
      <p:pic>
        <p:nvPicPr>
          <p:cNvPr id="5" name="Picture 4" descr="Wikiwiki-vel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566" y="3352800"/>
            <a:ext cx="3432433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543800" cy="4525963"/>
          </a:xfrm>
        </p:spPr>
        <p:txBody>
          <a:bodyPr>
            <a:normAutofit/>
          </a:bodyPr>
          <a:lstStyle/>
          <a:p>
            <a:r>
              <a:rPr lang="ta-IN" sz="3200" dirty="0" smtClean="0"/>
              <a:t>Wikipedija </a:t>
            </a:r>
            <a:r>
              <a:rPr lang="en-US" sz="3200" dirty="0" smtClean="0"/>
              <a:t>–</a:t>
            </a:r>
            <a:r>
              <a:rPr lang="ta-IN" sz="3200" dirty="0" smtClean="0"/>
              <a:t> Internet</a:t>
            </a:r>
            <a:r>
              <a:rPr lang="ta-IN" sz="3200" dirty="0" smtClean="0"/>
              <a:t> enciklopedija </a:t>
            </a:r>
            <a:r>
              <a:rPr lang="ta-IN" sz="3200" dirty="0" smtClean="0"/>
              <a:t>koju</a:t>
            </a:r>
            <a:r>
              <a:rPr lang="ta-IN" sz="3200" dirty="0" smtClean="0"/>
              <a:t> uređuju </a:t>
            </a:r>
            <a:r>
              <a:rPr lang="ta-IN" sz="3200" dirty="0" smtClean="0"/>
              <a:t>korisnici iz </a:t>
            </a:r>
            <a:br>
              <a:rPr lang="ta-IN" sz="3200" dirty="0" smtClean="0"/>
            </a:br>
            <a:r>
              <a:rPr lang="ta-IN" sz="3200" dirty="0" smtClean="0"/>
              <a:t>cijelog </a:t>
            </a:r>
            <a:r>
              <a:rPr lang="ta-IN" sz="3200" dirty="0" smtClean="0"/>
              <a:t>svijeta</a:t>
            </a:r>
          </a:p>
          <a:p>
            <a:r>
              <a:rPr lang="ta-IN" sz="3200" dirty="0" smtClean="0"/>
              <a:t>u pozadini </a:t>
            </a:r>
            <a:br>
              <a:rPr lang="ta-IN" sz="3200" dirty="0" smtClean="0"/>
            </a:br>
            <a:r>
              <a:rPr lang="ta-IN" sz="3200" dirty="0" smtClean="0"/>
              <a:t>projekta je wiki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Wikipedija</a:t>
            </a:r>
            <a:endParaRPr lang="en-US" dirty="0"/>
          </a:p>
        </p:txBody>
      </p:sp>
      <p:pic>
        <p:nvPicPr>
          <p:cNvPr id="4" name="Picture 3" descr="wikipedia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819400"/>
            <a:ext cx="3494088" cy="3494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a-IN" sz="3200" dirty="0" smtClean="0"/>
              <a:t>izrada web stranica</a:t>
            </a:r>
          </a:p>
          <a:p>
            <a:r>
              <a:rPr lang="ta-IN" sz="3200" dirty="0" smtClean="0"/>
              <a:t>izrada rada grupe autora</a:t>
            </a:r>
          </a:p>
          <a:p>
            <a:r>
              <a:rPr lang="ta-IN" sz="3200" dirty="0" smtClean="0"/>
              <a:t>prostor za raspravu</a:t>
            </a:r>
          </a:p>
          <a:p>
            <a:r>
              <a:rPr lang="ta-IN" sz="3200" dirty="0" smtClean="0"/>
              <a:t>prostor za oluju ideja</a:t>
            </a:r>
          </a:p>
          <a:p>
            <a:r>
              <a:rPr lang="ta-IN" sz="3200" dirty="0" smtClean="0"/>
              <a:t>izrada zbirke linkova i popisa koje je potrebno ažurirati u beskonačnost</a:t>
            </a:r>
          </a:p>
          <a:p>
            <a:endParaRPr lang="ta-IN" sz="3200" dirty="0" smtClean="0"/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Wiki - uporaba</a:t>
            </a:r>
            <a:endParaRPr lang="en-US" dirty="0"/>
          </a:p>
        </p:txBody>
      </p:sp>
      <p:pic>
        <p:nvPicPr>
          <p:cNvPr id="4" name="Picture 3" descr="Wik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722" y="4876800"/>
            <a:ext cx="2703653" cy="1511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566672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http://elacd.carnet.hr/index.php/</a:t>
            </a:r>
            <a:r>
              <a:rPr lang="en-US" dirty="0" smtClean="0">
                <a:hlinkClick r:id="rId2"/>
              </a:rPr>
              <a:t>Kreativna_sova</a:t>
            </a:r>
            <a:endParaRPr lang="ta-IN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Wiki - primjer</a:t>
            </a:r>
            <a:endParaRPr lang="en-US" dirty="0"/>
          </a:p>
        </p:txBody>
      </p:sp>
      <p:pic>
        <p:nvPicPr>
          <p:cNvPr id="4" name="Picture 3" descr="ELA-bann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048001"/>
            <a:ext cx="4064000" cy="29103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788694" cy="4767071"/>
          </a:xfrm>
        </p:spPr>
        <p:txBody>
          <a:bodyPr>
            <a:noAutofit/>
          </a:bodyPr>
          <a:lstStyle/>
          <a:p>
            <a:r>
              <a:rPr lang="ta-IN" sz="3000" dirty="0" smtClean="0"/>
              <a:t>online zbirke linkova (poveznica) na web stranice označene ključnim riječima (tags)</a:t>
            </a:r>
          </a:p>
          <a:p>
            <a:r>
              <a:rPr lang="ta-IN" sz="3000" dirty="0" smtClean="0"/>
              <a:t>popisi linkova i Internet resursa pohranjuju se na servise za društveno označavanje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>Društveno označavanje </a:t>
            </a:r>
            <a:r>
              <a:rPr lang="en-US" dirty="0" smtClean="0"/>
              <a:t>–</a:t>
            </a:r>
            <a:r>
              <a:rPr lang="ta-IN" dirty="0" smtClean="0"/>
              <a:t> Social Bookmarking</a:t>
            </a:r>
            <a:endParaRPr lang="en-US" dirty="0"/>
          </a:p>
        </p:txBody>
      </p:sp>
      <p:pic>
        <p:nvPicPr>
          <p:cNvPr id="4" name="Picture 3" descr="bookmar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212" y="2057400"/>
            <a:ext cx="3176588" cy="3176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okmar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770" y="1417638"/>
            <a:ext cx="1544230" cy="342106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001000" cy="4525963"/>
          </a:xfrm>
        </p:spPr>
        <p:txBody>
          <a:bodyPr>
            <a:noAutofit/>
          </a:bodyPr>
          <a:lstStyle/>
          <a:p>
            <a:r>
              <a:rPr lang="ta-IN" sz="3200" dirty="0" smtClean="0"/>
              <a:t>svaka poveznica na pojedinu web stranicu opisana je ključnim riječima (tagirana) što omogućava lakši pronalazak stranice u popisu i grupiranje po skupinama</a:t>
            </a:r>
            <a:endParaRPr lang="en-US" sz="3200" dirty="0" smtClean="0"/>
          </a:p>
          <a:p>
            <a:r>
              <a:rPr lang="ta-IN" sz="3200" dirty="0" smtClean="0"/>
              <a:t>tagiranje omogućava povezivanje korisnika istog područja interesa</a:t>
            </a:r>
          </a:p>
          <a:p>
            <a:r>
              <a:rPr lang="ta-IN" sz="3200" dirty="0" smtClean="0"/>
              <a:t>uz oznaku se vidi koliko je korisnika pohranilo istu poveznicu na svoj popis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>Društveno označavanje </a:t>
            </a:r>
            <a:r>
              <a:rPr lang="en-US" dirty="0" smtClean="0"/>
              <a:t>–</a:t>
            </a:r>
            <a:r>
              <a:rPr lang="ta-IN" dirty="0" smtClean="0"/>
              <a:t> Social Bookmarking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2511235"/>
          </a:xfrm>
        </p:spPr>
        <p:txBody>
          <a:bodyPr>
            <a:normAutofit/>
          </a:bodyPr>
          <a:lstStyle/>
          <a:p>
            <a:r>
              <a:rPr lang="ta-IN" sz="3200" dirty="0" smtClean="0"/>
              <a:t>skup alata za komunikaciju putem računala</a:t>
            </a:r>
          </a:p>
          <a:p>
            <a:r>
              <a:rPr lang="ta-IN" sz="3200" dirty="0" smtClean="0"/>
              <a:t>rezultat komunikacije </a:t>
            </a:r>
            <a:r>
              <a:rPr lang="en-US" sz="3200" dirty="0" smtClean="0"/>
              <a:t>–</a:t>
            </a:r>
            <a:r>
              <a:rPr lang="ta-IN" sz="3200" dirty="0" smtClean="0"/>
              <a:t> stvaranje zajednice (društva)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a-IN" sz="3600" dirty="0" smtClean="0"/>
              <a:t>Društveni softver (Social software)</a:t>
            </a:r>
            <a:endParaRPr lang="en-US" sz="3600" dirty="0"/>
          </a:p>
        </p:txBody>
      </p:sp>
      <p:pic>
        <p:nvPicPr>
          <p:cNvPr id="4" name="Picture 3" descr="BookMar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92563"/>
            <a:ext cx="7902224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95600"/>
            <a:ext cx="4038600" cy="1642872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http://delicious.com/vlatka.</a:t>
            </a:r>
            <a:r>
              <a:rPr lang="en-US" dirty="0" smtClean="0">
                <a:hlinkClick r:id="rId2"/>
              </a:rPr>
              <a:t>zahirovic</a:t>
            </a:r>
            <a:endParaRPr lang="ta-IN" dirty="0" smtClean="0"/>
          </a:p>
          <a:p>
            <a:pPr>
              <a:buNone/>
            </a:pPr>
            <a:endParaRPr lang="ta-IN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>Servisi društvenog označavanja</a:t>
            </a:r>
            <a:endParaRPr lang="en-US" dirty="0"/>
          </a:p>
        </p:txBody>
      </p:sp>
      <p:pic>
        <p:nvPicPr>
          <p:cNvPr id="4" name="Picture 3" descr="bookmarks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481328"/>
            <a:ext cx="4194175" cy="4367618"/>
          </a:xfrm>
          <a:prstGeom prst="rect">
            <a:avLst/>
          </a:prstGeom>
        </p:spPr>
      </p:pic>
      <p:pic>
        <p:nvPicPr>
          <p:cNvPr id="5" name="Picture 4" descr="Picture 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481328"/>
            <a:ext cx="3239535" cy="100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100072"/>
          </a:xfrm>
        </p:spPr>
        <p:txBody>
          <a:bodyPr/>
          <a:lstStyle/>
          <a:p>
            <a:r>
              <a:rPr lang="ta-IN" dirty="0" smtClean="0"/>
              <a:t>jedna od društvenih mreža</a:t>
            </a:r>
          </a:p>
          <a:p>
            <a:r>
              <a:rPr lang="ta-IN" dirty="0" smtClean="0"/>
              <a:t>komunikacija putem poruka, chata i komentara</a:t>
            </a:r>
          </a:p>
          <a:p>
            <a:r>
              <a:rPr lang="ta-IN" dirty="0" smtClean="0"/>
              <a:t>omogućuje povezivanje korisnika u interesne skupine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Facebook</a:t>
            </a:r>
            <a:endParaRPr lang="en-US" dirty="0"/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976" y="3200400"/>
            <a:ext cx="4892824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338072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http://www.facebook.com/home.php?ref=</a:t>
            </a:r>
            <a:r>
              <a:rPr lang="en-US" dirty="0" smtClean="0">
                <a:hlinkClick r:id="rId2"/>
              </a:rPr>
              <a:t>home</a:t>
            </a:r>
            <a:endParaRPr lang="ta-IN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Facebook naše škole</a:t>
            </a:r>
            <a:endParaRPr lang="en-US" dirty="0"/>
          </a:p>
        </p:txBody>
      </p:sp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819401"/>
            <a:ext cx="3999078" cy="3416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785872"/>
          </a:xfrm>
        </p:spPr>
        <p:txBody>
          <a:bodyPr/>
          <a:lstStyle/>
          <a:p>
            <a:r>
              <a:rPr lang="ta-IN" dirty="0" smtClean="0"/>
              <a:t>A</a:t>
            </a:r>
            <a:r>
              <a:rPr lang="ta-IN" dirty="0" smtClean="0"/>
              <a:t>lati društvenog softvera su raznoliki, služe za komunikaciju ljudi, za razmjenu mišljenja, za izradu grupnih radova, povezivanje s ljudima iz istih interesnih skupina, a njihova najveća snaga leži u jednostavnosti njihovog korištenja.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Zaključak</a:t>
            </a:r>
            <a:endParaRPr lang="en-US" dirty="0"/>
          </a:p>
        </p:txBody>
      </p:sp>
      <p:pic>
        <p:nvPicPr>
          <p:cNvPr id="4" name="Picture 3" descr="fotolia_soci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267200"/>
            <a:ext cx="7901762" cy="2381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50365"/>
            <a:ext cx="8229600" cy="133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a-IN" sz="3200" dirty="0" smtClean="0"/>
              <a:t>Hvala na pažnji</a:t>
            </a:r>
            <a:r>
              <a:rPr lang="ta-IN" sz="4800" dirty="0" smtClean="0"/>
              <a:t>!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417638"/>
            <a:ext cx="7581901" cy="3953436"/>
          </a:xfrm>
        </p:spPr>
        <p:txBody>
          <a:bodyPr>
            <a:normAutofit/>
          </a:bodyPr>
          <a:lstStyle/>
          <a:p>
            <a:r>
              <a:rPr lang="ta-IN" sz="3200" dirty="0" smtClean="0"/>
              <a:t>komunikacija među ljudima ili grupama</a:t>
            </a:r>
          </a:p>
          <a:p>
            <a:r>
              <a:rPr lang="ta-IN" sz="3200" dirty="0" smtClean="0"/>
              <a:t>davanje povratnih informacija</a:t>
            </a:r>
          </a:p>
          <a:p>
            <a:r>
              <a:rPr lang="ta-IN" sz="3200" dirty="0" smtClean="0"/>
              <a:t>stvaranje društvenih mreža</a:t>
            </a:r>
          </a:p>
          <a:p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a-IN" sz="3600" dirty="0" smtClean="0"/>
              <a:t>Što nudi društveni softver?</a:t>
            </a:r>
            <a:endParaRPr lang="en-US" sz="3600" dirty="0"/>
          </a:p>
        </p:txBody>
      </p:sp>
      <p:pic>
        <p:nvPicPr>
          <p:cNvPr id="4" name="Picture 3" descr="social_software_impact_individual_organizati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177" y="3866006"/>
            <a:ext cx="3855623" cy="2690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417638"/>
            <a:ext cx="6019800" cy="4983162"/>
          </a:xfrm>
        </p:spPr>
        <p:txBody>
          <a:bodyPr>
            <a:noAutofit/>
          </a:bodyPr>
          <a:lstStyle/>
          <a:p>
            <a:r>
              <a:rPr lang="ta-IN" sz="3200" dirty="0" smtClean="0"/>
              <a:t>slanje istovremenih poruka (instant messaging)</a:t>
            </a:r>
          </a:p>
          <a:p>
            <a:r>
              <a:rPr lang="ta-IN" sz="3200" dirty="0" smtClean="0"/>
              <a:t>brbljaonice (chat)</a:t>
            </a:r>
          </a:p>
          <a:p>
            <a:r>
              <a:rPr lang="ta-IN" sz="3200" dirty="0" smtClean="0"/>
              <a:t>forum</a:t>
            </a:r>
          </a:p>
          <a:p>
            <a:r>
              <a:rPr lang="ta-IN" sz="3200" dirty="0" smtClean="0"/>
              <a:t>blog</a:t>
            </a:r>
          </a:p>
          <a:p>
            <a:r>
              <a:rPr lang="ta-IN" sz="3200" dirty="0" smtClean="0"/>
              <a:t>wiki</a:t>
            </a:r>
          </a:p>
          <a:p>
            <a:r>
              <a:rPr lang="ta-IN" sz="3200" dirty="0" smtClean="0"/>
              <a:t>društveno označavanje (social bookmarking)</a:t>
            </a:r>
          </a:p>
          <a:p>
            <a:r>
              <a:rPr lang="ta-IN" sz="3200" dirty="0" smtClean="0"/>
              <a:t>društvene mreže -Facebook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a-IN" sz="3600" dirty="0" smtClean="0"/>
              <a:t>Alati društvenog softvera</a:t>
            </a:r>
            <a:endParaRPr lang="en-US" sz="3600" dirty="0"/>
          </a:p>
        </p:txBody>
      </p:sp>
      <p:pic>
        <p:nvPicPr>
          <p:cNvPr id="4" name="Picture 3" descr="IM.asp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0"/>
            <a:ext cx="1939925" cy="193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520974" cy="4525963"/>
          </a:xfrm>
        </p:spPr>
        <p:txBody>
          <a:bodyPr>
            <a:noAutofit/>
          </a:bodyPr>
          <a:lstStyle/>
          <a:p>
            <a:r>
              <a:rPr lang="ta-IN" sz="3200" dirty="0" smtClean="0"/>
              <a:t>oblik komunikacije u realnom vremenu</a:t>
            </a:r>
          </a:p>
          <a:p>
            <a:r>
              <a:rPr lang="ta-IN" sz="3200" dirty="0" smtClean="0"/>
              <a:t>sudjeluje dvoje ili više ljudi</a:t>
            </a:r>
          </a:p>
          <a:p>
            <a:r>
              <a:rPr lang="ta-IN" sz="3200" dirty="0" smtClean="0"/>
              <a:t>alati za instant messaging: Google Talk, ICQ, Windows Live Messenger, Skype, Yahoo Messenger, Adium...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a-IN" sz="3600" dirty="0" smtClean="0"/>
              <a:t>Slanje istovremenih poruka - Instant Messaging</a:t>
            </a:r>
            <a:endParaRPr lang="en-US" sz="3600" dirty="0"/>
          </a:p>
        </p:txBody>
      </p:sp>
      <p:pic>
        <p:nvPicPr>
          <p:cNvPr id="4" name="Content Placeholder 5" descr="instant-messaging-icons.jpg"/>
          <p:cNvPicPr>
            <a:picLocks noChangeAspect="1"/>
          </p:cNvPicPr>
          <p:nvPr/>
        </p:nvPicPr>
        <p:blipFill>
          <a:blip r:embed="rId2"/>
          <a:srcRect l="-1548" r="-1548"/>
          <a:stretch>
            <a:fillRect/>
          </a:stretch>
        </p:blipFill>
        <p:spPr>
          <a:xfrm>
            <a:off x="5978174" y="2209800"/>
            <a:ext cx="2708625" cy="3035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a-IN" sz="3200" dirty="0" smtClean="0"/>
              <a:t>komunikacija putem teksta, govora i videa</a:t>
            </a:r>
          </a:p>
          <a:p>
            <a:r>
              <a:rPr lang="ta-IN" sz="3200" dirty="0" smtClean="0"/>
              <a:t>sadrže smajlije, popis kontakata, slike i status kontakata, povijest razgovora</a:t>
            </a:r>
          </a:p>
          <a:p>
            <a:r>
              <a:rPr lang="ta-IN" sz="3200" dirty="0" smtClean="0"/>
              <a:t>potrebno je instalirati </a:t>
            </a:r>
            <a:br>
              <a:rPr lang="ta-IN" sz="3200" dirty="0" smtClean="0"/>
            </a:br>
            <a:r>
              <a:rPr lang="ta-IN" sz="3200" dirty="0" smtClean="0"/>
              <a:t>program na računalo i </a:t>
            </a:r>
            <a:br>
              <a:rPr lang="ta-IN" sz="3200" dirty="0" smtClean="0"/>
            </a:br>
            <a:r>
              <a:rPr lang="ta-IN" sz="3200" dirty="0" smtClean="0"/>
              <a:t>prijaviti se za korištenje </a:t>
            </a:r>
            <a:br>
              <a:rPr lang="ta-IN" sz="3200" dirty="0" smtClean="0"/>
            </a:br>
            <a:r>
              <a:rPr lang="ta-IN" sz="3200" dirty="0" smtClean="0"/>
              <a:t>(korisničko ime i zaporka)</a:t>
            </a:r>
            <a:endParaRPr lang="en-US" sz="3200" dirty="0" smtClean="0"/>
          </a:p>
          <a:p>
            <a:pPr>
              <a:buNone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a-IN" sz="3600" dirty="0" smtClean="0"/>
              <a:t>Slanje istovremenih poruka - Instant Messaging</a:t>
            </a:r>
            <a:endParaRPr lang="en-US" sz="3600" dirty="0"/>
          </a:p>
        </p:txBody>
      </p:sp>
      <p:pic>
        <p:nvPicPr>
          <p:cNvPr id="4" name="Picture 3" descr="mundu_mobile_instant_messeng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877" y="3810000"/>
            <a:ext cx="2739923" cy="2592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a-IN" sz="3600" dirty="0" smtClean="0"/>
              <a:t>Slanje istovremenih poruka - Instant Messaging</a:t>
            </a:r>
            <a:endParaRPr lang="en-US" sz="3600" dirty="0"/>
          </a:p>
        </p:txBody>
      </p:sp>
      <p:pic>
        <p:nvPicPr>
          <p:cNvPr id="5" name="Picture 4" descr="yahoo_messeng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752600"/>
            <a:ext cx="4724400" cy="4724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a-IN" sz="3200" dirty="0" smtClean="0"/>
              <a:t>komunikacija između dvoje i više ljudi u realnom vremenu</a:t>
            </a:r>
          </a:p>
          <a:p>
            <a:r>
              <a:rPr lang="ta-IN" sz="3200" dirty="0" smtClean="0"/>
              <a:t>razgovori unutar “soba” ili privatni razgovori</a:t>
            </a:r>
          </a:p>
          <a:p>
            <a:r>
              <a:rPr lang="ta-IN" sz="3200" dirty="0" smtClean="0"/>
              <a:t>nije potrebno instalirati program, usluga se koristi na Internet</a:t>
            </a:r>
            <a:br>
              <a:rPr lang="ta-IN" sz="3200" dirty="0" smtClean="0"/>
            </a:br>
            <a:r>
              <a:rPr lang="ta-IN" sz="3200" dirty="0" smtClean="0"/>
              <a:t> servisima (t-com, vip, net, </a:t>
            </a:r>
            <a:br>
              <a:rPr lang="ta-IN" sz="3200" dirty="0" smtClean="0"/>
            </a:br>
            <a:r>
              <a:rPr lang="ta-IN" sz="3200" dirty="0" smtClean="0"/>
              <a:t>facebook...)</a:t>
            </a:r>
          </a:p>
          <a:p>
            <a:pPr>
              <a:buNone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a-IN" sz="3600" dirty="0" smtClean="0"/>
              <a:t>Brbljaonice - chat</a:t>
            </a:r>
            <a:endParaRPr lang="en-US" sz="3600" dirty="0"/>
          </a:p>
        </p:txBody>
      </p:sp>
      <p:pic>
        <p:nvPicPr>
          <p:cNvPr id="4" name="Picture 3" descr="310px-Chat_bubble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120" y="4419600"/>
            <a:ext cx="251968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59362"/>
          </a:xfrm>
        </p:spPr>
        <p:txBody>
          <a:bodyPr>
            <a:noAutofit/>
          </a:bodyPr>
          <a:lstStyle/>
          <a:p>
            <a:r>
              <a:rPr lang="ta-IN" sz="3200" dirty="0" smtClean="0"/>
              <a:t>asinkrona komunikacija više korisnika u obliku poruka svrstanih po temama (topic)</a:t>
            </a:r>
          </a:p>
          <a:p>
            <a:r>
              <a:rPr lang="ta-IN" sz="3200" dirty="0" smtClean="0"/>
              <a:t>svaki korisnik može napisati poruku (post) u određenoj temi ili odgovoriti na poruku drugog korisnika</a:t>
            </a:r>
          </a:p>
          <a:p>
            <a:r>
              <a:rPr lang="ta-IN" sz="3200" dirty="0" smtClean="0"/>
              <a:t>forumi interesnih skupina i forumi pomoći</a:t>
            </a:r>
          </a:p>
          <a:p>
            <a:r>
              <a:rPr lang="ta-IN" sz="3200" dirty="0" smtClean="0"/>
              <a:t>za sudjelovanje potrebni </a:t>
            </a:r>
            <a:r>
              <a:rPr lang="en-US" sz="3200" dirty="0" smtClean="0"/>
              <a:t>–</a:t>
            </a:r>
            <a:r>
              <a:rPr lang="ta-IN" sz="3200" dirty="0" smtClean="0"/>
              <a:t> korisničko ime i zaporka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a-IN" sz="3600" dirty="0" smtClean="0"/>
              <a:t>Forum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206</TotalTime>
  <Words>605</Words>
  <Application>Microsoft Macintosh PowerPoint</Application>
  <PresentationFormat>On-screen Show (4:3)</PresentationFormat>
  <Paragraphs>83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DRUŠTVENI SOFTVER</vt:lpstr>
      <vt:lpstr>Društveni softver (Social software)</vt:lpstr>
      <vt:lpstr>Što nudi društveni softver?</vt:lpstr>
      <vt:lpstr>Alati društvenog softvera</vt:lpstr>
      <vt:lpstr>Slanje istovremenih poruka - Instant Messaging</vt:lpstr>
      <vt:lpstr>Slanje istovremenih poruka - Instant Messaging</vt:lpstr>
      <vt:lpstr>Slanje istovremenih poruka - Instant Messaging</vt:lpstr>
      <vt:lpstr>Brbljaonice - chat</vt:lpstr>
      <vt:lpstr>Forum</vt:lpstr>
      <vt:lpstr>Forum</vt:lpstr>
      <vt:lpstr>Blog</vt:lpstr>
      <vt:lpstr>Blog</vt:lpstr>
      <vt:lpstr>Primjeri bloga</vt:lpstr>
      <vt:lpstr>Wiki</vt:lpstr>
      <vt:lpstr>Wikipedija</vt:lpstr>
      <vt:lpstr>Wiki - uporaba</vt:lpstr>
      <vt:lpstr>Wiki - primjer</vt:lpstr>
      <vt:lpstr>Društveno označavanje – Social Bookmarking</vt:lpstr>
      <vt:lpstr>Društveno označavanje – Social Bookmarking</vt:lpstr>
      <vt:lpstr>Servisi društvenog označavanja</vt:lpstr>
      <vt:lpstr>Facebook</vt:lpstr>
      <vt:lpstr>Facebook naše škole</vt:lpstr>
      <vt:lpstr>Zaključak</vt:lpstr>
      <vt:lpstr>Slide 24</vt:lpstr>
    </vt:vector>
  </TitlesOfParts>
  <Company>OŠ kralja Tomislava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DRUŠTVENI SOFTVER</dc:title>
  <dc:creator>Vlatka Zahirović</dc:creator>
  <cp:lastModifiedBy>Vlatka Zahirović</cp:lastModifiedBy>
  <cp:revision>9</cp:revision>
  <dcterms:created xsi:type="dcterms:W3CDTF">2009-11-06T18:39:26Z</dcterms:created>
  <dcterms:modified xsi:type="dcterms:W3CDTF">2009-11-06T22:05:46Z</dcterms:modified>
</cp:coreProperties>
</file>