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363" r:id="rId6"/>
    <p:sldId id="260" r:id="rId7"/>
    <p:sldId id="261" r:id="rId8"/>
    <p:sldId id="262" r:id="rId9"/>
    <p:sldId id="364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365" r:id="rId19"/>
    <p:sldId id="271" r:id="rId20"/>
    <p:sldId id="273" r:id="rId21"/>
    <p:sldId id="274" r:id="rId22"/>
    <p:sldId id="275" r:id="rId23"/>
    <p:sldId id="276" r:id="rId24"/>
    <p:sldId id="277" r:id="rId25"/>
    <p:sldId id="278" r:id="rId26"/>
    <p:sldId id="366" r:id="rId27"/>
    <p:sldId id="279" r:id="rId28"/>
    <p:sldId id="280" r:id="rId29"/>
    <p:sldId id="281" r:id="rId30"/>
    <p:sldId id="282" r:id="rId31"/>
    <p:sldId id="367" r:id="rId32"/>
    <p:sldId id="368" r:id="rId33"/>
    <p:sldId id="283" r:id="rId34"/>
    <p:sldId id="284" r:id="rId35"/>
    <p:sldId id="287" r:id="rId36"/>
    <p:sldId id="369" r:id="rId37"/>
    <p:sldId id="288" r:id="rId38"/>
    <p:sldId id="289" r:id="rId39"/>
    <p:sldId id="370" r:id="rId40"/>
    <p:sldId id="290" r:id="rId41"/>
    <p:sldId id="291" r:id="rId42"/>
    <p:sldId id="371" r:id="rId43"/>
    <p:sldId id="292" r:id="rId44"/>
    <p:sldId id="293" r:id="rId45"/>
    <p:sldId id="372" r:id="rId46"/>
    <p:sldId id="294" r:id="rId47"/>
    <p:sldId id="373" r:id="rId48"/>
    <p:sldId id="295" r:id="rId49"/>
    <p:sldId id="296" r:id="rId50"/>
    <p:sldId id="297" r:id="rId51"/>
    <p:sldId id="298" r:id="rId52"/>
    <p:sldId id="299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74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  <p:sldId id="343" r:id="rId95"/>
    <p:sldId id="344" r:id="rId96"/>
    <p:sldId id="345" r:id="rId97"/>
    <p:sldId id="346" r:id="rId98"/>
    <p:sldId id="357" r:id="rId99"/>
    <p:sldId id="347" r:id="rId100"/>
    <p:sldId id="348" r:id="rId101"/>
    <p:sldId id="358" r:id="rId102"/>
    <p:sldId id="349" r:id="rId103"/>
    <p:sldId id="350" r:id="rId104"/>
    <p:sldId id="359" r:id="rId105"/>
    <p:sldId id="351" r:id="rId106"/>
    <p:sldId id="352" r:id="rId107"/>
    <p:sldId id="353" r:id="rId108"/>
    <p:sldId id="354" r:id="rId109"/>
    <p:sldId id="355" r:id="rId110"/>
    <p:sldId id="361" r:id="rId111"/>
    <p:sldId id="356" r:id="rId112"/>
    <p:sldId id="360" r:id="rId113"/>
    <p:sldId id="362" r:id="rId114"/>
  </p:sldIdLst>
  <p:sldSz cx="12192000" cy="6858000"/>
  <p:notesSz cx="9144000" cy="6858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heme" Target="theme/theme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8289DC3-94F2-D768-3E22-1F542BE5FF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140E9020-E5ED-3AF1-0779-1A3D180DE1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750A3310-17C2-83EA-DD7A-A424E9408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0EFAE-3471-4B45-A67C-4DC30668A62C}" type="datetimeFigureOut">
              <a:rPr lang="hr-HR" smtClean="0"/>
              <a:t>3.3.2023.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08ACFEA-0EC3-BA57-E3C1-93F11FF02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ED587870-0A63-6235-AC93-CAA175E87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017A3-36A7-4703-92BB-18C69C2B48A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04535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2F37B43-D9E9-9EF3-C3E8-C64B69064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3892D268-777F-4EB1-3853-D025BD2E0C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5E3CBFD-CFD5-40F3-CA80-5D98708D9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0EFAE-3471-4B45-A67C-4DC30668A62C}" type="datetimeFigureOut">
              <a:rPr lang="hr-HR" smtClean="0"/>
              <a:t>3.3.2023.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D1C559B0-FC40-AA3C-E996-A1C337319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A9C5B06-9A36-4E21-F405-757D83946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017A3-36A7-4703-92BB-18C69C2B48A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67312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0F645D68-EE2B-2A23-901D-342091B25A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A1AED927-F7E9-AF60-A8B4-CD01FE9B55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25C3F162-7288-6247-E74A-E30BB42FA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0EFAE-3471-4B45-A67C-4DC30668A62C}" type="datetimeFigureOut">
              <a:rPr lang="hr-HR" smtClean="0"/>
              <a:t>3.3.2023.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7F7E3085-2E3B-3CC7-15A2-79E729798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F032B507-2109-BA57-F27D-368E87562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017A3-36A7-4703-92BB-18C69C2B48A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34733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421572F-299A-2806-4994-51F6F616E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FF490AE-6FB9-97D0-7156-368F8E5C38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DC488F90-8F92-4EF5-DD30-6069EA0ED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0EFAE-3471-4B45-A67C-4DC30668A62C}" type="datetimeFigureOut">
              <a:rPr lang="hr-HR" smtClean="0"/>
              <a:t>3.3.2023.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28FFECCC-5FA8-19E9-BAC3-30E94954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F25F7789-F5AD-F7B0-A2C7-A66689456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017A3-36A7-4703-92BB-18C69C2B48A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04603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F5DA856-6806-321D-4C35-02500813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7D82A522-5876-F562-7F70-155D59EBCC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F1E0F98C-484F-4CBB-863C-86E4B1F2E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0EFAE-3471-4B45-A67C-4DC30668A62C}" type="datetimeFigureOut">
              <a:rPr lang="hr-HR" smtClean="0"/>
              <a:t>3.3.2023.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7346B8F5-14C6-C1CA-49E5-87DAAFFBB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4177D74-8AFC-9DBA-64E6-CA3D6F7FB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017A3-36A7-4703-92BB-18C69C2B48A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39275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DA687CC-764B-982B-E7FE-60B170AEE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0CE5BD9-1BD3-E578-FAAD-D223E66EB7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16EB6ED1-606F-DD1B-A706-CE2F16FCE5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FF273970-5C1C-B989-5E38-9F526E0F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0EFAE-3471-4B45-A67C-4DC30668A62C}" type="datetimeFigureOut">
              <a:rPr lang="hr-HR" smtClean="0"/>
              <a:t>3.3.2023.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8E9EC928-159D-765F-02BB-D73F58C2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C5931B84-A7AE-250A-48D0-1A675D6ED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017A3-36A7-4703-92BB-18C69C2B48A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22442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C5998FD-5D54-3E9C-AC8F-2010F6BD7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952373C7-59C0-D6F6-16A5-C3BD5AD09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FBE05A11-4944-9A8D-120D-1609C0E5EA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C916D1AE-61A2-32AD-83C8-C80B7147F5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89BD479C-7CBC-2790-FB6C-1C431E5017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CB22E24A-D73E-49D2-8723-A465EA8CB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0EFAE-3471-4B45-A67C-4DC30668A62C}" type="datetimeFigureOut">
              <a:rPr lang="hr-HR" smtClean="0"/>
              <a:t>3.3.2023.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B42705FE-6654-64A9-1F8E-3CFBA603A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7071CEED-9F30-E5EF-4025-1E63F6847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017A3-36A7-4703-92BB-18C69C2B48A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54802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6DA7B18-D0B6-C3D8-2331-A8B75944E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68DA15F3-1DC4-B1B7-1B37-AB3BC3875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0EFAE-3471-4B45-A67C-4DC30668A62C}" type="datetimeFigureOut">
              <a:rPr lang="hr-HR" smtClean="0"/>
              <a:t>3.3.2023.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4599593D-5DB6-7E40-B8CE-3C2CF4042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761928F5-DBF1-C6E9-5A40-F3110F3D6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017A3-36A7-4703-92BB-18C69C2B48A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00585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BEB0BE51-C5EB-73CC-C1C7-4DF4C7769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0EFAE-3471-4B45-A67C-4DC30668A62C}" type="datetimeFigureOut">
              <a:rPr lang="hr-HR" smtClean="0"/>
              <a:t>3.3.2023.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3D59F095-89DF-D5CE-651D-736E38449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E05A4CA5-E13B-BFE8-0D97-E15F9C5D2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017A3-36A7-4703-92BB-18C69C2B48A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76684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CB66F85-3450-A8C3-F8D6-092BB08FE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BFFA76F-B2E7-04DA-7021-25BB0F97C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9CA02894-A410-03AC-E978-69445FBFF2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76BB7122-3A50-9303-546B-C879168D9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0EFAE-3471-4B45-A67C-4DC30668A62C}" type="datetimeFigureOut">
              <a:rPr lang="hr-HR" smtClean="0"/>
              <a:t>3.3.2023.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51C3CE2C-64F1-8DBB-D112-4D5120778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8594E701-F9F0-C206-4B3E-E9D9A0740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017A3-36A7-4703-92BB-18C69C2B48A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17820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043B152-8FEC-B4CC-027D-591E8DBE3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D6BCE1FD-A48F-18EE-A5BD-5A428CDBBB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AA839A9D-7566-D2A7-B88E-B03E9BDA44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62B12AA8-F7F3-1CC9-2E01-6EC9D85E4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0EFAE-3471-4B45-A67C-4DC30668A62C}" type="datetimeFigureOut">
              <a:rPr lang="hr-HR" smtClean="0"/>
              <a:t>3.3.2023.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2CC16454-50DF-D4E1-A36D-E8CFEB171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B407D4F3-0CC5-729A-D70D-4960D25B2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017A3-36A7-4703-92BB-18C69C2B48A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85057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8E57A8BD-CCA4-73FA-748A-4E39B2EFF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1BE70BDF-C754-CDB2-97D0-410940D7C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100B4FF1-B022-F844-9FF4-7F68F2B6A0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10EFAE-3471-4B45-A67C-4DC30668A62C}" type="datetimeFigureOut">
              <a:rPr lang="hr-HR" smtClean="0"/>
              <a:t>3.3.2023.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63BEFD20-9DF7-52AD-D05E-A0DAAE7B0E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C11B5E03-ACE3-BD64-DBD2-AADCDFCC69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A017A3-36A7-4703-92BB-18C69C2B48A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98432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wmf"/><Relationship Id="rId2" Type="http://schemas.openxmlformats.org/officeDocument/2006/relationships/oleObject" Target="../embeddings/oleObject31.bin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7" Type="http://schemas.openxmlformats.org/officeDocument/2006/relationships/image" Target="../media/image174.wmf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3.bin"/><Relationship Id="rId5" Type="http://schemas.openxmlformats.org/officeDocument/2006/relationships/image" Target="../media/image173.wmf"/><Relationship Id="rId4" Type="http://schemas.openxmlformats.org/officeDocument/2006/relationships/oleObject" Target="../embeddings/oleObject32.bin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wmf"/><Relationship Id="rId2" Type="http://schemas.openxmlformats.org/officeDocument/2006/relationships/oleObject" Target="../embeddings/oleObject34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7.wmf"/><Relationship Id="rId4" Type="http://schemas.openxmlformats.org/officeDocument/2006/relationships/oleObject" Target="../embeddings/oleObject35.bin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0.wmf"/><Relationship Id="rId4" Type="http://schemas.openxmlformats.org/officeDocument/2006/relationships/oleObject" Target="../embeddings/oleObject36.bin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oleObject" Target="../embeddings/oleObject4.bin"/><Relationship Id="rId7" Type="http://schemas.openxmlformats.org/officeDocument/2006/relationships/image" Target="../media/image36.w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35.jpeg"/><Relationship Id="rId4" Type="http://schemas.openxmlformats.org/officeDocument/2006/relationships/image" Target="../media/image34.wmf"/><Relationship Id="rId9" Type="http://schemas.openxmlformats.org/officeDocument/2006/relationships/image" Target="../media/image37.w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w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wmf"/><Relationship Id="rId4" Type="http://schemas.openxmlformats.org/officeDocument/2006/relationships/oleObject" Target="../embeddings/oleObject13.bin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wmf"/><Relationship Id="rId4" Type="http://schemas.openxmlformats.org/officeDocument/2006/relationships/oleObject" Target="../embeddings/oleObject15.bin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oleObject" Target="../embeddings/oleObject16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2" Type="http://schemas.openxmlformats.org/officeDocument/2006/relationships/oleObject" Target="../embeddings/oleObject17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wmf"/><Relationship Id="rId2" Type="http://schemas.openxmlformats.org/officeDocument/2006/relationships/oleObject" Target="../embeddings/oleObject18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wmf"/><Relationship Id="rId4" Type="http://schemas.openxmlformats.org/officeDocument/2006/relationships/oleObject" Target="../embeddings/oleObject19.bin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7" Type="http://schemas.openxmlformats.org/officeDocument/2006/relationships/image" Target="../media/image113.jpeg"/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emf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emf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wmf"/><Relationship Id="rId3" Type="http://schemas.openxmlformats.org/officeDocument/2006/relationships/image" Target="../media/image135.wmf"/><Relationship Id="rId7" Type="http://schemas.openxmlformats.org/officeDocument/2006/relationships/oleObject" Target="../embeddings/oleObject22.bin"/><Relationship Id="rId2" Type="http://schemas.openxmlformats.org/officeDocument/2006/relationships/oleObject" Target="../embeddings/oleObject20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png"/><Relationship Id="rId5" Type="http://schemas.openxmlformats.org/officeDocument/2006/relationships/image" Target="../media/image136.wmf"/><Relationship Id="rId4" Type="http://schemas.openxmlformats.org/officeDocument/2006/relationships/oleObject" Target="../embeddings/oleObject21.bin"/><Relationship Id="rId9" Type="http://schemas.openxmlformats.org/officeDocument/2006/relationships/image" Target="../media/image139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3" Type="http://schemas.openxmlformats.org/officeDocument/2006/relationships/image" Target="../media/image146.wmf"/><Relationship Id="rId7" Type="http://schemas.openxmlformats.org/officeDocument/2006/relationships/image" Target="../media/image148.wmf"/><Relationship Id="rId2" Type="http://schemas.openxmlformats.org/officeDocument/2006/relationships/oleObject" Target="../embeddings/oleObject24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147.wmf"/><Relationship Id="rId4" Type="http://schemas.openxmlformats.org/officeDocument/2006/relationships/oleObject" Target="../embeddings/oleObject25.bin"/><Relationship Id="rId9" Type="http://schemas.openxmlformats.org/officeDocument/2006/relationships/image" Target="../media/image149.wmf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7.wmf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wmf"/><Relationship Id="rId2" Type="http://schemas.openxmlformats.org/officeDocument/2006/relationships/oleObject" Target="../embeddings/oleObject29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9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wmf"/><Relationship Id="rId2" Type="http://schemas.openxmlformats.org/officeDocument/2006/relationships/oleObject" Target="../embeddings/oleObject30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1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emf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5.emf"/><Relationship Id="rId4" Type="http://schemas.openxmlformats.org/officeDocument/2006/relationships/image" Target="../media/image16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53AE825-0BB9-17A6-E365-F07886CC27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03471"/>
            <a:ext cx="9144000" cy="2387600"/>
          </a:xfrm>
        </p:spPr>
        <p:txBody>
          <a:bodyPr/>
          <a:lstStyle/>
          <a:p>
            <a:r>
              <a:rPr lang="hr-HR" dirty="0">
                <a:latin typeface="Cambria Math" panose="02040503050406030204" pitchFamily="18" charset="0"/>
                <a:ea typeface="Cambria Math" panose="02040503050406030204" pitchFamily="18" charset="0"/>
              </a:rPr>
              <a:t>Priprema za nacionalne ispite</a:t>
            </a:r>
          </a:p>
        </p:txBody>
      </p:sp>
    </p:spTree>
    <p:extLst>
      <p:ext uri="{BB962C8B-B14F-4D97-AF65-F5344CB8AC3E}">
        <p14:creationId xmlns:p14="http://schemas.microsoft.com/office/powerpoint/2010/main" val="25569243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DE05087-7C38-B118-8F70-A9C2E235D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39192"/>
            <a:ext cx="10515600" cy="5537771"/>
          </a:xfrm>
        </p:spPr>
        <p:txBody>
          <a:bodyPr/>
          <a:lstStyle/>
          <a:p>
            <a:r>
              <a:rPr lang="en-US" alt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Masa</a:t>
            </a:r>
            <a:r>
              <a:rPr lang="en-US" altLang="en-US" sz="32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– </a:t>
            </a:r>
            <a:r>
              <a:rPr lang="en-US" altLang="en-US" sz="32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znak</a:t>
            </a:r>
            <a:r>
              <a:rPr lang="en-US" altLang="en-US" sz="32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i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m</a:t>
            </a:r>
            <a:br>
              <a:rPr lang="en-US" altLang="en-US" sz="3200" i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</a:br>
            <a:r>
              <a:rPr lang="en-US" altLang="en-US" sz="3200" i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- </a:t>
            </a:r>
            <a:r>
              <a:rPr lang="en-US" altLang="en-US" sz="28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osnovna</a:t>
            </a:r>
            <a:r>
              <a:rPr lang="en-US" altLang="en-U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jedinica</a:t>
            </a:r>
            <a:r>
              <a:rPr lang="en-US" altLang="en-U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mase – </a:t>
            </a:r>
            <a:r>
              <a:rPr lang="en-US" altLang="en-US" sz="2800" b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kilogram</a:t>
            </a:r>
            <a:r>
              <a:rPr lang="en-US" altLang="en-U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(</a:t>
            </a:r>
            <a:r>
              <a:rPr lang="en-US" altLang="en-US" sz="28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znak</a:t>
            </a:r>
            <a:r>
              <a:rPr lang="en-US" altLang="en-U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kg)</a:t>
            </a:r>
            <a:endParaRPr lang="hr-HR" altLang="en-US" sz="2800" dirty="0"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r-HR" altLang="en-US" sz="2800" dirty="0"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hr-HR" altLang="en-US" sz="2400" i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Manje jedinice </a:t>
            </a:r>
            <a:r>
              <a:rPr lang="en-US" altLang="en-US" sz="2400" i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mase </a:t>
            </a:r>
            <a:r>
              <a:rPr lang="en-US" altLang="en-US" sz="2400" i="1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su</a:t>
            </a:r>
            <a:r>
              <a:rPr lang="en-US" altLang="en-US" sz="2400" i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:</a:t>
            </a:r>
            <a:endParaRPr lang="hr-HR" altLang="en-US" sz="2400" i="1" dirty="0"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lvl="1" eaLnBrk="1" hangingPunct="1">
              <a:buFont typeface="Arial" panose="020B0604020202020204" pitchFamily="34" charset="0"/>
              <a:buNone/>
            </a:pPr>
            <a:r>
              <a:rPr lang="hr-HR" alt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dekagram (</a:t>
            </a:r>
            <a:r>
              <a:rPr lang="hr-HR" altLang="en-US" sz="2400" b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dag)</a:t>
            </a:r>
            <a:r>
              <a:rPr lang="hr-HR" alt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 ;  1 kg = 100 dag</a:t>
            </a:r>
          </a:p>
          <a:p>
            <a:pPr lvl="1" eaLnBrk="1" hangingPunct="1">
              <a:buFont typeface="Arial" panose="020B0604020202020204" pitchFamily="34" charset="0"/>
              <a:buNone/>
            </a:pPr>
            <a:r>
              <a:rPr lang="hr-HR" alt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gram          (</a:t>
            </a:r>
            <a:r>
              <a:rPr lang="hr-HR" altLang="en-US" sz="2400" b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g</a:t>
            </a:r>
            <a:r>
              <a:rPr lang="hr-HR" alt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)    ;  1 kg = 1 000 g</a:t>
            </a:r>
          </a:p>
          <a:p>
            <a:pPr lvl="1" eaLnBrk="1" hangingPunct="1">
              <a:buFont typeface="Arial" panose="020B0604020202020204" pitchFamily="34" charset="0"/>
              <a:buNone/>
            </a:pPr>
            <a:r>
              <a:rPr lang="hr-HR" alt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miligram    (</a:t>
            </a:r>
            <a:r>
              <a:rPr lang="hr-HR" altLang="en-US" sz="2400" b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mg</a:t>
            </a:r>
            <a:r>
              <a:rPr lang="hr-HR" alt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)  ;  1 g = 1 000 mg </a:t>
            </a:r>
          </a:p>
          <a:p>
            <a:pPr lvl="1" eaLnBrk="1" hangingPunct="1">
              <a:buFont typeface="Arial" panose="020B0604020202020204" pitchFamily="34" charset="0"/>
              <a:buNone/>
            </a:pPr>
            <a:endParaRPr lang="en-US" altLang="en-US" sz="2400" dirty="0"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lvl="1" eaLnBrk="1" hangingPunct="1">
              <a:buFont typeface="Arial" panose="020B0604020202020204" pitchFamily="34" charset="0"/>
              <a:buNone/>
            </a:pPr>
            <a:r>
              <a:rPr lang="hr-HR" altLang="en-US" sz="2400" i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Veća jedinica </a:t>
            </a:r>
            <a:r>
              <a:rPr lang="en-US" altLang="en-US" sz="2400" i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mase je</a:t>
            </a:r>
            <a:r>
              <a:rPr lang="en-US" alt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:</a:t>
            </a:r>
            <a:endParaRPr lang="hr-HR" altLang="en-US" sz="2400" dirty="0"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lvl="1" eaLnBrk="1" hangingPunct="1">
              <a:buFont typeface="Arial" panose="020B0604020202020204" pitchFamily="34" charset="0"/>
              <a:buNone/>
            </a:pPr>
            <a:r>
              <a:rPr lang="hr-HR" alt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tona            (</a:t>
            </a:r>
            <a:r>
              <a:rPr lang="hr-HR" altLang="en-US" sz="2400" b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t</a:t>
            </a:r>
            <a:r>
              <a:rPr lang="hr-HR" alt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)     ; 1 t = 1000 kg</a:t>
            </a:r>
            <a:endParaRPr lang="en-US" altLang="en-US" sz="2400" dirty="0"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endParaRPr lang="hr-HR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48078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id="{99A4EEF3-AEB7-3CB8-C83D-6CEA01208E51}"/>
              </a:ext>
            </a:extLst>
          </p:cNvPr>
          <p:cNvSpPr txBox="1">
            <a:spLocks/>
          </p:cNvSpPr>
          <p:nvPr/>
        </p:nvSpPr>
        <p:spPr>
          <a:xfrm>
            <a:off x="1082351" y="853121"/>
            <a:ext cx="10094706" cy="9287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40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Rad električne struje u strujnom krugu </a:t>
            </a:r>
          </a:p>
        </p:txBody>
      </p:sp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id="{8B3CC963-5139-5FF9-7E79-4030F97151B6}"/>
              </a:ext>
            </a:extLst>
          </p:cNvPr>
          <p:cNvSpPr txBox="1">
            <a:spLocks/>
          </p:cNvSpPr>
          <p:nvPr/>
        </p:nvSpPr>
        <p:spPr>
          <a:xfrm>
            <a:off x="838199" y="198974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l-PL"/>
              <a:t>Rad </a:t>
            </a:r>
            <a:r>
              <a:rPr lang="pl-PL" i="1"/>
              <a:t>W </a:t>
            </a:r>
            <a:r>
              <a:rPr lang="pl-PL"/>
              <a:t>što ga električna struja obavi tijekom vremena</a:t>
            </a:r>
            <a:r>
              <a:rPr lang="pl-PL" i="1"/>
              <a:t> t </a:t>
            </a:r>
            <a:r>
              <a:rPr lang="pl-PL"/>
              <a:t>jednak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l-PL"/>
              <a:t>           je umnošku napona </a:t>
            </a:r>
            <a:r>
              <a:rPr lang="pl-PL" i="1"/>
              <a:t>U</a:t>
            </a:r>
            <a:r>
              <a:rPr lang="pl-PL"/>
              <a:t>, struje </a:t>
            </a:r>
            <a:r>
              <a:rPr lang="pl-PL" i="1"/>
              <a:t>I</a:t>
            </a:r>
            <a:r>
              <a:rPr lang="pl-PL"/>
              <a:t> i vremena </a:t>
            </a:r>
            <a:r>
              <a:rPr lang="pl-PL" i="1"/>
              <a:t>t.</a:t>
            </a:r>
            <a:endParaRPr lang="pl-PL" dirty="0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CF532A9-8F1F-01C7-ACB2-F828A96418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BF9C60-9BAE-FBAF-77ED-DE7C5E84B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711" y="3268296"/>
            <a:ext cx="2333625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21F6E00E-78B7-BD40-E8B0-72AB7A033039}"/>
              </a:ext>
            </a:extLst>
          </p:cNvPr>
          <p:cNvSpPr txBox="1"/>
          <p:nvPr/>
        </p:nvSpPr>
        <p:spPr>
          <a:xfrm>
            <a:off x="961293" y="5181600"/>
            <a:ext cx="9624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dirty="0"/>
              <a:t>Energija električnog izvora smanjuje se za obavljeni rad. </a:t>
            </a:r>
          </a:p>
        </p:txBody>
      </p:sp>
      <p:sp>
        <p:nvSpPr>
          <p:cNvPr id="10" name="Pravokutnik 9">
            <a:extLst>
              <a:ext uri="{FF2B5EF4-FFF2-40B4-BE49-F238E27FC236}">
                <a16:creationId xmlns:a16="http://schemas.microsoft.com/office/drawing/2014/main" id="{F77CE3E0-8FD1-5EAD-C529-B38A6B2837F2}"/>
              </a:ext>
            </a:extLst>
          </p:cNvPr>
          <p:cNvSpPr/>
          <p:nvPr/>
        </p:nvSpPr>
        <p:spPr>
          <a:xfrm>
            <a:off x="2766646" y="4301461"/>
            <a:ext cx="61546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dirty="0">
                <a:latin typeface="Arial" charset="0"/>
                <a:cs typeface="Arial" charset="0"/>
              </a:rPr>
              <a:t>Mjerna jedinica rada - </a:t>
            </a:r>
            <a:r>
              <a:rPr lang="hr-HR" sz="2400" b="1" dirty="0">
                <a:latin typeface="Arial" charset="0"/>
                <a:cs typeface="Arial" charset="0"/>
              </a:rPr>
              <a:t>džul (</a:t>
            </a:r>
            <a:r>
              <a:rPr lang="en-US" sz="2400" dirty="0">
                <a:latin typeface="Arial" charset="0"/>
                <a:cs typeface="Arial" charset="0"/>
              </a:rPr>
              <a:t>znak</a:t>
            </a:r>
            <a:r>
              <a:rPr lang="en-US" sz="2400" b="1" dirty="0">
                <a:latin typeface="Arial" charset="0"/>
                <a:cs typeface="Arial" charset="0"/>
              </a:rPr>
              <a:t> </a:t>
            </a:r>
            <a:r>
              <a:rPr lang="hr-HR" sz="2400" b="1" dirty="0">
                <a:latin typeface="Arial" charset="0"/>
                <a:cs typeface="Arial" charset="0"/>
              </a:rPr>
              <a:t>J).</a:t>
            </a:r>
            <a:endParaRPr lang="en-US" sz="2400" b="1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369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9" grpId="0"/>
      <p:bldP spid="10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id="{65D15DA1-8DE4-8E18-0EC7-D31151B1A71F}"/>
              </a:ext>
            </a:extLst>
          </p:cNvPr>
          <p:cNvSpPr txBox="1">
            <a:spLocks/>
          </p:cNvSpPr>
          <p:nvPr/>
        </p:nvSpPr>
        <p:spPr>
          <a:xfrm>
            <a:off x="1082351" y="498216"/>
            <a:ext cx="101937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40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Zadatak </a:t>
            </a:r>
            <a:endParaRPr lang="hr-HR" sz="40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Rezervirano mjesto sadržaja 2">
            <a:extLst>
              <a:ext uri="{FF2B5EF4-FFF2-40B4-BE49-F238E27FC236}">
                <a16:creationId xmlns:a16="http://schemas.microsoft.com/office/drawing/2014/main" id="{9CBB7EBC-1EA0-97B2-CF07-220F91F6F33D}"/>
              </a:ext>
            </a:extLst>
          </p:cNvPr>
          <p:cNvSpPr txBox="1">
            <a:spLocks/>
          </p:cNvSpPr>
          <p:nvPr/>
        </p:nvSpPr>
        <p:spPr>
          <a:xfrm>
            <a:off x="1082351" y="1333255"/>
            <a:ext cx="10515600" cy="12927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hr-HR"/>
              <a:t>Električna žarulja  priključena je na izvor napona 230 V i kroz nju prolazi struja od 0,4 A. </a:t>
            </a:r>
            <a:r>
              <a:rPr lang="en-US">
                <a:solidFill>
                  <a:prstClr val="black"/>
                </a:solidFill>
                <a:cs typeface="Arial" pitchFamily="34" charset="0"/>
              </a:rPr>
              <a:t>Koliki je rad električne struje u žarulji tijekom 60 sekun</a:t>
            </a:r>
            <a:r>
              <a:rPr lang="hr-HR">
                <a:solidFill>
                  <a:prstClr val="black"/>
                </a:solidFill>
                <a:cs typeface="Arial" pitchFamily="34" charset="0"/>
              </a:rPr>
              <a:t>di</a:t>
            </a:r>
            <a:r>
              <a:rPr lang="en-US">
                <a:solidFill>
                  <a:prstClr val="black"/>
                </a:solidFill>
                <a:cs typeface="Arial" pitchFamily="34" charset="0"/>
              </a:rPr>
              <a:t>?</a:t>
            </a:r>
            <a:endParaRPr lang="hr-HR">
              <a:solidFill>
                <a:prstClr val="black"/>
              </a:solidFill>
              <a:cs typeface="Arial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hr-HR" sz="3200" dirty="0"/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96A9302B-4CE9-216E-A9B6-AAF5F8261B9A}"/>
              </a:ext>
            </a:extLst>
          </p:cNvPr>
          <p:cNvSpPr txBox="1"/>
          <p:nvPr/>
        </p:nvSpPr>
        <p:spPr>
          <a:xfrm>
            <a:off x="2945976" y="2756825"/>
            <a:ext cx="656492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/>
              <a:t>Rješenje:</a:t>
            </a:r>
          </a:p>
          <a:p>
            <a:r>
              <a:rPr lang="pl-PL" sz="2800" dirty="0"/>
              <a:t>		</a:t>
            </a:r>
            <a:r>
              <a:rPr lang="pl-PL" sz="2800" i="1" dirty="0"/>
              <a:t>U</a:t>
            </a:r>
            <a:r>
              <a:rPr lang="pl-PL" sz="2800" dirty="0"/>
              <a:t> = 230  V</a:t>
            </a:r>
          </a:p>
          <a:p>
            <a:r>
              <a:rPr lang="pl-PL" sz="2800" dirty="0"/>
              <a:t>		</a:t>
            </a:r>
            <a:r>
              <a:rPr lang="pl-PL" sz="2800" i="1" dirty="0"/>
              <a:t>I</a:t>
            </a:r>
            <a:r>
              <a:rPr lang="pl-PL" sz="2800" dirty="0"/>
              <a:t> = 0,4 A</a:t>
            </a:r>
          </a:p>
          <a:p>
            <a:r>
              <a:rPr lang="pl-PL" sz="2800" dirty="0"/>
              <a:t>		</a:t>
            </a:r>
            <a:r>
              <a:rPr lang="pl-PL" sz="2800" i="1" dirty="0"/>
              <a:t>t</a:t>
            </a:r>
            <a:r>
              <a:rPr lang="pl-PL" sz="2800" dirty="0"/>
              <a:t> = 60 s  </a:t>
            </a:r>
          </a:p>
          <a:p>
            <a:r>
              <a:rPr lang="pl-PL" sz="2800" dirty="0"/>
              <a:t>        		</a:t>
            </a:r>
            <a:r>
              <a:rPr lang="pl-PL" sz="2800" i="1" dirty="0"/>
              <a:t>W</a:t>
            </a:r>
            <a:r>
              <a:rPr lang="pl-PL" sz="2800" dirty="0"/>
              <a:t> = ?</a:t>
            </a:r>
          </a:p>
          <a:p>
            <a:r>
              <a:rPr lang="pl-PL" sz="2800" i="1" dirty="0"/>
              <a:t>		W = U · I · t</a:t>
            </a:r>
          </a:p>
          <a:p>
            <a:r>
              <a:rPr lang="pl-PL" sz="2800" dirty="0"/>
              <a:t>       		</a:t>
            </a:r>
            <a:r>
              <a:rPr lang="pl-PL" sz="2800" i="1" dirty="0"/>
              <a:t>W</a:t>
            </a:r>
            <a:r>
              <a:rPr lang="pl-PL" sz="2800" dirty="0"/>
              <a:t> = 230V · 0,4 A · 60 s</a:t>
            </a:r>
          </a:p>
          <a:p>
            <a:r>
              <a:rPr lang="pl-PL" sz="2800" dirty="0"/>
              <a:t>        		</a:t>
            </a:r>
            <a:r>
              <a:rPr lang="pl-PL" sz="2800" i="1" dirty="0"/>
              <a:t>W</a:t>
            </a:r>
            <a:r>
              <a:rPr lang="pl-PL" sz="2800" dirty="0"/>
              <a:t> = 5 520 J </a:t>
            </a:r>
            <a:endParaRPr lang="hr-HR" sz="2800" dirty="0"/>
          </a:p>
        </p:txBody>
      </p:sp>
      <p:cxnSp>
        <p:nvCxnSpPr>
          <p:cNvPr id="8" name="Straight Connector 6">
            <a:extLst>
              <a:ext uri="{FF2B5EF4-FFF2-40B4-BE49-F238E27FC236}">
                <a16:creationId xmlns:a16="http://schemas.microsoft.com/office/drawing/2014/main" id="{80659052-DA2B-DC87-3B74-05CBEEF1D391}"/>
              </a:ext>
            </a:extLst>
          </p:cNvPr>
          <p:cNvCxnSpPr/>
          <p:nvPr/>
        </p:nvCxnSpPr>
        <p:spPr>
          <a:xfrm>
            <a:off x="4876799" y="4530811"/>
            <a:ext cx="106268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8042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id="{A5724284-D281-E21A-DC99-02D2F9F774DC}"/>
              </a:ext>
            </a:extLst>
          </p:cNvPr>
          <p:cNvSpPr txBox="1">
            <a:spLocks/>
          </p:cNvSpPr>
          <p:nvPr/>
        </p:nvSpPr>
        <p:spPr>
          <a:xfrm>
            <a:off x="1082351" y="1043768"/>
            <a:ext cx="9907137" cy="808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Snaga električne struje</a:t>
            </a:r>
            <a:br>
              <a:rPr lang="hr-H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hr-H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zervirano mjesto sadržaja 2">
            <a:extLst>
              <a:ext uri="{FF2B5EF4-FFF2-40B4-BE49-F238E27FC236}">
                <a16:creationId xmlns:a16="http://schemas.microsoft.com/office/drawing/2014/main" id="{B20864FE-90B4-CE56-49CE-D37752493CF4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148028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l-PL"/>
              <a:t>Snaga električne struje </a:t>
            </a:r>
            <a:r>
              <a:rPr lang="pl-PL" i="1"/>
              <a:t>P</a:t>
            </a:r>
            <a:r>
              <a:rPr lang="pl-PL"/>
              <a:t> u nekom trošilu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l-PL"/>
              <a:t>jednaka je umnošku napona </a:t>
            </a:r>
            <a:r>
              <a:rPr lang="pl-PL" i="1"/>
              <a:t>U</a:t>
            </a:r>
            <a:r>
              <a:rPr lang="pl-PL"/>
              <a:t> na krajevima trošila i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l-PL"/>
              <a:t>struje</a:t>
            </a:r>
            <a:r>
              <a:rPr lang="pl-PL" i="1"/>
              <a:t> I </a:t>
            </a:r>
            <a:r>
              <a:rPr lang="pl-PL"/>
              <a:t>kroz trošilo.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hr-HR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1909EAC4-89B6-2BAD-F1BF-5F042D58E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993" y="3489848"/>
            <a:ext cx="2609483" cy="834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FD4FB097-305B-5CA3-75F8-A7FB5298775C}"/>
              </a:ext>
            </a:extLst>
          </p:cNvPr>
          <p:cNvSpPr txBox="1"/>
          <p:nvPr/>
        </p:nvSpPr>
        <p:spPr>
          <a:xfrm>
            <a:off x="3270738" y="4876800"/>
            <a:ext cx="533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/>
              <a:t>Jedinica snage  – vat (znak W).</a:t>
            </a:r>
          </a:p>
        </p:txBody>
      </p:sp>
    </p:spTree>
    <p:extLst>
      <p:ext uri="{BB962C8B-B14F-4D97-AF65-F5344CB8AC3E}">
        <p14:creationId xmlns:p14="http://schemas.microsoft.com/office/powerpoint/2010/main" val="31116914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id="{B8259E1D-FB27-A4B7-7D9F-604763396A49}"/>
              </a:ext>
            </a:extLst>
          </p:cNvPr>
          <p:cNvSpPr txBox="1">
            <a:spLocks/>
          </p:cNvSpPr>
          <p:nvPr/>
        </p:nvSpPr>
        <p:spPr>
          <a:xfrm>
            <a:off x="1296954" y="903091"/>
            <a:ext cx="10056845" cy="9868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40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Koliko plaćamo električnu energiju?</a:t>
            </a:r>
            <a:endParaRPr lang="hr-HR" sz="40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Rezervirano mjesto sadržaja 2">
            <a:extLst>
              <a:ext uri="{FF2B5EF4-FFF2-40B4-BE49-F238E27FC236}">
                <a16:creationId xmlns:a16="http://schemas.microsoft.com/office/drawing/2014/main" id="{24DAFC2C-3EFC-2A95-13E6-6B25B811CFFD}"/>
              </a:ext>
            </a:extLst>
          </p:cNvPr>
          <p:cNvSpPr txBox="1">
            <a:spLocks/>
          </p:cNvSpPr>
          <p:nvPr/>
        </p:nvSpPr>
        <p:spPr>
          <a:xfrm>
            <a:off x="791308" y="2062305"/>
            <a:ext cx="10369062" cy="145462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SzPct val="81000"/>
              <a:buFont typeface="Arial" panose="020B0604020202020204" pitchFamily="34" charset="0"/>
              <a:buNone/>
            </a:pPr>
            <a:r>
              <a:rPr lang="hr-HR" altLang="sr-Latn-RS" sz="3200">
                <a:cs typeface="Alef" panose="00000500000000000000" pitchFamily="2" charset="-79"/>
              </a:rPr>
              <a:t>Kako se mjeri količina električne energije pretvorena (iskorištena) u kućanstvu?</a:t>
            </a:r>
          </a:p>
          <a:p>
            <a:pPr marL="0" indent="0">
              <a:lnSpc>
                <a:spcPct val="150000"/>
              </a:lnSpc>
              <a:buSzPct val="81000"/>
              <a:buFont typeface="Arial" panose="020B0604020202020204" pitchFamily="34" charset="0"/>
              <a:buNone/>
            </a:pPr>
            <a:r>
              <a:rPr lang="hr-HR" altLang="sr-Latn-RS" sz="3200">
                <a:cs typeface="Alef" panose="00000500000000000000" pitchFamily="2" charset="-79"/>
              </a:rPr>
              <a:t>Odgovor na pitanje potražite u videu.</a:t>
            </a:r>
            <a:endParaRPr lang="hr-HR" altLang="sr-Latn-RS" sz="3200" dirty="0">
              <a:cs typeface="Alef" panose="00000500000000000000" pitchFamily="2" charset="-79"/>
            </a:endParaRPr>
          </a:p>
        </p:txBody>
      </p:sp>
      <p:pic>
        <p:nvPicPr>
          <p:cNvPr id="7" name="Picture 6" descr="zziu.png">
            <a:extLst>
              <a:ext uri="{FF2B5EF4-FFF2-40B4-BE49-F238E27FC236}">
                <a16:creationId xmlns:a16="http://schemas.microsoft.com/office/drawing/2014/main" id="{7B41BA88-A3B0-F11C-2CE2-D95DC841F0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768" y="3223846"/>
            <a:ext cx="1877815" cy="1669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id="{8CA5BDC9-4C0A-8DD1-2E71-BD6592580D27}"/>
              </a:ext>
            </a:extLst>
          </p:cNvPr>
          <p:cNvSpPr txBox="1"/>
          <p:nvPr/>
        </p:nvSpPr>
        <p:spPr>
          <a:xfrm>
            <a:off x="1488831" y="5182257"/>
            <a:ext cx="87454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r-HR" sz="2400" dirty="0">
                <a:cs typeface="Arial" charset="0"/>
              </a:rPr>
              <a:t>Potrošnju električne energije u kućanstvu plaćamo</a:t>
            </a:r>
          </a:p>
          <a:p>
            <a:pPr algn="ctr">
              <a:lnSpc>
                <a:spcPct val="150000"/>
              </a:lnSpc>
            </a:pPr>
            <a:r>
              <a:rPr lang="hr-HR" sz="2400" dirty="0">
                <a:cs typeface="Arial" charset="0"/>
              </a:rPr>
              <a:t>prema potrošenim kilovatsatima.</a:t>
            </a:r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val="277049161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zervirano mjesto sadržaja 2">
            <a:extLst>
              <a:ext uri="{FF2B5EF4-FFF2-40B4-BE49-F238E27FC236}">
                <a16:creationId xmlns:a16="http://schemas.microsoft.com/office/drawing/2014/main" id="{C3D4CAC4-745E-38ED-BC7E-8AA36C17A167}"/>
              </a:ext>
            </a:extLst>
          </p:cNvPr>
          <p:cNvSpPr txBox="1">
            <a:spLocks/>
          </p:cNvSpPr>
          <p:nvPr/>
        </p:nvSpPr>
        <p:spPr>
          <a:xfrm>
            <a:off x="955431" y="1380148"/>
            <a:ext cx="10515600" cy="17499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sz="2400">
                <a:solidFill>
                  <a:prstClr val="black"/>
                </a:solidFill>
                <a:cs typeface="Arial" pitchFamily="34" charset="0"/>
              </a:rPr>
              <a:t>Električna grijalica snage 2,5 kW uključena je dva sata. 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FontTx/>
              <a:buAutoNum type="alphaLcParenR"/>
              <a:defRPr/>
            </a:pPr>
            <a:r>
              <a:rPr lang="en-US" sz="2400">
                <a:solidFill>
                  <a:prstClr val="black"/>
                </a:solidFill>
                <a:cs typeface="Arial" pitchFamily="34" charset="0"/>
              </a:rPr>
              <a:t>Koliki rad pritom obavi električna struja? U što se pretvara taj rad?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FontTx/>
              <a:buAutoNum type="alphaLcParenR"/>
              <a:defRPr/>
            </a:pPr>
            <a:r>
              <a:rPr lang="en-US" sz="2400">
                <a:solidFill>
                  <a:prstClr val="black"/>
                </a:solidFill>
                <a:cs typeface="Arial" pitchFamily="34" charset="0"/>
              </a:rPr>
              <a:t>Koliko ćemo platiti za potrošenu električnu energiju, 1kWh = 1,05 kn</a:t>
            </a:r>
            <a:endParaRPr lang="hr-HR" sz="3200" dirty="0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84FDEB6D-30A0-D061-702A-995E3629A1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1287" y="3257014"/>
            <a:ext cx="9896312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i="1" dirty="0">
                <a:latin typeface="+mn-lt"/>
                <a:cs typeface="Arial" charset="0"/>
              </a:rPr>
              <a:t>Rješenje:</a:t>
            </a:r>
            <a:endParaRPr lang="en-US" sz="2400" i="1" dirty="0">
              <a:latin typeface="+mn-lt"/>
              <a:cs typeface="Arial" charset="0"/>
            </a:endParaRPr>
          </a:p>
          <a:p>
            <a:pPr>
              <a:lnSpc>
                <a:spcPct val="200000"/>
              </a:lnSpc>
            </a:pPr>
            <a:r>
              <a:rPr lang="en-US" sz="2400" i="1" dirty="0">
                <a:latin typeface="+mn-lt"/>
                <a:cs typeface="Arial" charset="0"/>
              </a:rPr>
              <a:t>	</a:t>
            </a:r>
            <a:r>
              <a:rPr lang="en-US" sz="2400" dirty="0">
                <a:latin typeface="+mn-lt"/>
                <a:cs typeface="Arial" charset="0"/>
              </a:rPr>
              <a:t>a) </a:t>
            </a:r>
            <a:r>
              <a:rPr lang="en-US" sz="2400" i="1" dirty="0">
                <a:latin typeface="+mn-lt"/>
                <a:cs typeface="Arial" charset="0"/>
              </a:rPr>
              <a:t>W</a:t>
            </a:r>
            <a:r>
              <a:rPr lang="en-US" sz="2400" dirty="0">
                <a:latin typeface="+mn-lt"/>
                <a:cs typeface="Arial" charset="0"/>
              </a:rPr>
              <a:t> = </a:t>
            </a:r>
            <a:r>
              <a:rPr lang="en-US" sz="2400" i="1" dirty="0">
                <a:latin typeface="+mn-lt"/>
                <a:cs typeface="Arial" charset="0"/>
              </a:rPr>
              <a:t>P</a:t>
            </a:r>
            <a:r>
              <a:rPr lang="en-US" sz="2400" dirty="0">
                <a:latin typeface="+mn-lt"/>
                <a:cs typeface="Arial" charset="0"/>
              </a:rPr>
              <a:t>·</a:t>
            </a:r>
            <a:r>
              <a:rPr lang="en-US" sz="2400" i="1" dirty="0">
                <a:latin typeface="+mn-lt"/>
                <a:cs typeface="Arial" charset="0"/>
              </a:rPr>
              <a:t>t</a:t>
            </a:r>
            <a:r>
              <a:rPr lang="en-US" sz="2400" dirty="0">
                <a:latin typeface="+mn-lt"/>
                <a:cs typeface="Arial" charset="0"/>
              </a:rPr>
              <a:t> = 2 500 W · 2 h = 5000 Wh = 5 kWh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latin typeface="+mn-lt"/>
                <a:cs typeface="Arial" charset="0"/>
              </a:rPr>
              <a:t>                 Taj se rad električne struje pretvara u toplinu.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latin typeface="+mn-lt"/>
                <a:cs typeface="Arial" charset="0"/>
              </a:rPr>
              <a:t>	b) 5 kWh · 1,05 kn / kWh = 5,25 kn.</a:t>
            </a:r>
          </a:p>
          <a:p>
            <a:pPr>
              <a:lnSpc>
                <a:spcPct val="150000"/>
              </a:lnSpc>
            </a:pPr>
            <a:endParaRPr lang="en-US" sz="2800" i="1" dirty="0"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726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7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id="{078A4BA1-6139-78E7-B6A4-EA96844119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791" y="144231"/>
            <a:ext cx="43773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hr-HR" altLang="sr-Latn-RS" sz="36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Električni otpor</a:t>
            </a:r>
            <a:r>
              <a:rPr lang="en-US" altLang="sr-Latn-RS" sz="36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 vodiča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2C1B702A-B6F0-C84E-7E4C-89561388EA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19" y="945920"/>
            <a:ext cx="11852712" cy="1668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hr-HR" altLang="sr-Latn-RS" sz="3600" dirty="0">
                <a:latin typeface="+mn-lt"/>
                <a:cs typeface="Arial" panose="020B0604020202020204" pitchFamily="34" charset="0"/>
              </a:rPr>
              <a:t>Električni otpor je svojstvo vodiča o kojemu ovisi struja u strujnome krugu. O</a:t>
            </a:r>
            <a:r>
              <a:rPr lang="en-US" altLang="sr-Latn-RS" sz="3600" dirty="0">
                <a:latin typeface="+mn-lt"/>
                <a:cs typeface="Arial" panose="020B0604020202020204" pitchFamily="34" charset="0"/>
              </a:rPr>
              <a:t>bilježavamo ga znakom </a:t>
            </a:r>
            <a:r>
              <a:rPr lang="hr-HR" altLang="sr-Latn-RS" sz="3600" dirty="0">
                <a:latin typeface="+mn-lt"/>
                <a:cs typeface="Arial" panose="020B0604020202020204" pitchFamily="34" charset="0"/>
              </a:rPr>
              <a:t> </a:t>
            </a:r>
            <a:r>
              <a:rPr lang="hr-HR" altLang="sr-Latn-RS" sz="3600" b="1" i="1" dirty="0">
                <a:latin typeface="+mn-lt"/>
                <a:cs typeface="Arial" panose="020B0604020202020204" pitchFamily="34" charset="0"/>
              </a:rPr>
              <a:t>R.</a:t>
            </a:r>
            <a:endParaRPr lang="en-US" altLang="sr-Latn-RS" sz="3600" b="1" i="1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4CB002C0-752D-CE5E-966A-73AB4DD641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210" y="0"/>
            <a:ext cx="1715170" cy="1171852"/>
          </a:xfrm>
          <a:prstGeom prst="rect">
            <a:avLst/>
          </a:prstGeom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FBADBA56-DE94-20DA-1059-88C24F8AF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042" y="3729827"/>
            <a:ext cx="1015392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hr-HR" altLang="sr-Latn-RS" sz="3200" dirty="0">
                <a:latin typeface="+mn-lt"/>
                <a:cs typeface="Arial" panose="020B0604020202020204" pitchFamily="34" charset="0"/>
              </a:rPr>
              <a:t>Uzrok električnog otpora su sudari slobodnih elektrona s</a:t>
            </a:r>
            <a:r>
              <a:rPr lang="en-US" altLang="sr-Latn-RS" sz="3200" dirty="0">
                <a:latin typeface="+mn-lt"/>
                <a:cs typeface="Arial" panose="020B0604020202020204" pitchFamily="34" charset="0"/>
              </a:rPr>
              <a:t> </a:t>
            </a:r>
            <a:r>
              <a:rPr lang="hr-HR" altLang="sr-Latn-RS" sz="3200" dirty="0">
                <a:latin typeface="+mn-lt"/>
                <a:cs typeface="Arial" panose="020B0604020202020204" pitchFamily="34" charset="0"/>
              </a:rPr>
              <a:t>pozitivnim ionima u kristalnoj rešetki pri čemu se</a:t>
            </a:r>
            <a:r>
              <a:rPr lang="en-US" altLang="sr-Latn-RS" sz="3200" dirty="0">
                <a:latin typeface="+mn-lt"/>
                <a:cs typeface="Arial" panose="020B0604020202020204" pitchFamily="34" charset="0"/>
              </a:rPr>
              <a:t> </a:t>
            </a:r>
            <a:r>
              <a:rPr lang="hr-HR" altLang="sr-Latn-RS" sz="3200" dirty="0">
                <a:latin typeface="+mn-lt"/>
                <a:cs typeface="Arial" panose="020B0604020202020204" pitchFamily="34" charset="0"/>
              </a:rPr>
              <a:t>elektroni usporavaju gubeći energiju.  </a:t>
            </a:r>
            <a:endParaRPr lang="en-US" altLang="sr-Latn-RS" sz="3200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393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sadržaja 2">
            <a:extLst>
              <a:ext uri="{FF2B5EF4-FFF2-40B4-BE49-F238E27FC236}">
                <a16:creationId xmlns:a16="http://schemas.microsoft.com/office/drawing/2014/main" id="{BB6DC9D8-71E1-EE3C-CF48-CC503C92F91E}"/>
              </a:ext>
            </a:extLst>
          </p:cNvPr>
          <p:cNvSpPr txBox="1">
            <a:spLocks/>
          </p:cNvSpPr>
          <p:nvPr/>
        </p:nvSpPr>
        <p:spPr>
          <a:xfrm>
            <a:off x="300400" y="385144"/>
            <a:ext cx="10515600" cy="257589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r-HR" sz="3500" dirty="0"/>
              <a:t>Električni otpor ovisi i o materijalu od kojega je vodič načinjen.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l-GR" sz="3500" i="1" dirty="0">
                <a:solidFill>
                  <a:srgbClr val="000099"/>
                </a:solidFill>
              </a:rPr>
              <a:t>ρ</a:t>
            </a:r>
            <a:r>
              <a:rPr lang="hr-HR" sz="3500" dirty="0">
                <a:solidFill>
                  <a:srgbClr val="000099"/>
                </a:solidFill>
              </a:rPr>
              <a:t> – električna otpornost (</a:t>
            </a:r>
            <a:r>
              <a:rPr lang="el-GR" sz="3500" dirty="0">
                <a:solidFill>
                  <a:srgbClr val="000099"/>
                </a:solidFill>
              </a:rPr>
              <a:t>Ω</a:t>
            </a:r>
            <a:r>
              <a:rPr lang="hr-HR" sz="3500" dirty="0">
                <a:solidFill>
                  <a:srgbClr val="000099"/>
                </a:solidFill>
              </a:rPr>
              <a:t>m) 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hr-HR" sz="3500" dirty="0">
              <a:solidFill>
                <a:srgbClr val="000099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hr-HR" sz="3500" dirty="0"/>
              <a:t>Velika otpornost znači da je tvar loš vodič</a:t>
            </a:r>
            <a:r>
              <a:rPr lang="hr-HR" dirty="0"/>
              <a:t>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hr-HR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8D07D30-E261-17F1-5965-714A56DCBD0E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4819972" y="4608323"/>
            <a:ext cx="1814950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graphicFrame>
        <p:nvGraphicFramePr>
          <p:cNvPr id="7" name="Objekt 6">
            <a:extLst>
              <a:ext uri="{FF2B5EF4-FFF2-40B4-BE49-F238E27FC236}">
                <a16:creationId xmlns:a16="http://schemas.microsoft.com/office/drawing/2014/main" id="{E2E549E5-9935-6980-A753-5D2943CDD7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0989425"/>
              </p:ext>
            </p:extLst>
          </p:nvPr>
        </p:nvGraphicFramePr>
        <p:xfrm>
          <a:off x="642146" y="4608323"/>
          <a:ext cx="1999281" cy="12619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Jednadžba" r:id="rId2" imgW="622030" imgH="393529" progId="">
                  <p:embed/>
                </p:oleObj>
              </mc:Choice>
              <mc:Fallback>
                <p:oleObj name="Jednadžba" r:id="rId2" imgW="622030" imgH="393529" progId="">
                  <p:embed/>
                  <p:pic>
                    <p:nvPicPr>
                      <p:cNvPr id="7" name="Objek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146" y="4608323"/>
                        <a:ext cx="1999281" cy="126195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11">
            <a:extLst>
              <a:ext uri="{FF2B5EF4-FFF2-40B4-BE49-F238E27FC236}">
                <a16:creationId xmlns:a16="http://schemas.microsoft.com/office/drawing/2014/main" id="{441FC2EC-05DC-EB76-151E-2E4C6B2E2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4462" y="3527631"/>
            <a:ext cx="8787538" cy="67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hr-HR" sz="2800" dirty="0">
                <a:cs typeface="Arial" pitchFamily="34" charset="0"/>
              </a:rPr>
              <a:t>Električni je otpor </a:t>
            </a:r>
            <a:r>
              <a:rPr lang="hr-HR" sz="2800" b="1" dirty="0">
                <a:cs typeface="Arial" pitchFamily="34" charset="0"/>
              </a:rPr>
              <a:t>veći</a:t>
            </a:r>
            <a:r>
              <a:rPr lang="hr-HR" sz="2800" dirty="0">
                <a:cs typeface="Arial" pitchFamily="34" charset="0"/>
              </a:rPr>
              <a:t> što je </a:t>
            </a:r>
            <a:r>
              <a:rPr lang="hr-HR" sz="2800" b="1" dirty="0">
                <a:cs typeface="Arial" pitchFamily="34" charset="0"/>
              </a:rPr>
              <a:t>veća duljina </a:t>
            </a:r>
            <a:r>
              <a:rPr lang="hr-HR" sz="2800" dirty="0">
                <a:cs typeface="Arial" pitchFamily="34" charset="0"/>
              </a:rPr>
              <a:t>žice. </a:t>
            </a:r>
            <a:endParaRPr lang="en-US" sz="2800" dirty="0">
              <a:cs typeface="Arial" pitchFamily="34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4F01AF84-B1CA-9E05-7BF1-63BDF89F7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7008" y="5447154"/>
            <a:ext cx="5882444" cy="67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hr-HR" sz="2800" dirty="0">
                <a:cs typeface="Arial" pitchFamily="34" charset="0"/>
              </a:rPr>
              <a:t>Električni je otpor </a:t>
            </a:r>
            <a:r>
              <a:rPr lang="hr-HR" sz="2800" b="1" dirty="0">
                <a:cs typeface="Arial" pitchFamily="34" charset="0"/>
              </a:rPr>
              <a:t>veći</a:t>
            </a:r>
            <a:r>
              <a:rPr lang="hr-HR" sz="2800" dirty="0">
                <a:cs typeface="Arial" pitchFamily="34" charset="0"/>
              </a:rPr>
              <a:t> što je </a:t>
            </a:r>
            <a:r>
              <a:rPr lang="hr-HR" sz="2800" b="1" dirty="0">
                <a:cs typeface="Arial" pitchFamily="34" charset="0"/>
              </a:rPr>
              <a:t>žica tanja</a:t>
            </a:r>
            <a:r>
              <a:rPr lang="hr-HR" sz="2400" dirty="0">
                <a:cs typeface="Arial" pitchFamily="34" charset="0"/>
              </a:rPr>
              <a:t>. </a:t>
            </a:r>
            <a:endParaRPr lang="en-US" sz="24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04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Picture1gt.png">
            <a:extLst>
              <a:ext uri="{FF2B5EF4-FFF2-40B4-BE49-F238E27FC236}">
                <a16:creationId xmlns:a16="http://schemas.microsoft.com/office/drawing/2014/main" id="{FB27DC8B-C894-B00D-99F8-073A94ABC7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550" y="2300287"/>
            <a:ext cx="335280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rt.png">
            <a:extLst>
              <a:ext uri="{FF2B5EF4-FFF2-40B4-BE49-F238E27FC236}">
                <a16:creationId xmlns:a16="http://schemas.microsoft.com/office/drawing/2014/main" id="{69B7B684-C597-4191-40E1-74034AC4EF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031" y="1433532"/>
            <a:ext cx="249555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id="{9C44B794-6C85-2D50-AEF3-1DC13F7889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7668" y="4557732"/>
            <a:ext cx="19898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sr-Latn-RS" sz="2400" b="1" dirty="0">
                <a:solidFill>
                  <a:srgbClr val="000099"/>
                </a:solidFill>
                <a:latin typeface="+mn-lt"/>
              </a:rPr>
              <a:t>SERIJSKI SPOJ </a:t>
            </a:r>
            <a:endParaRPr lang="hr-HR" altLang="sr-Latn-RS" sz="2400" b="1" dirty="0">
              <a:solidFill>
                <a:srgbClr val="000099"/>
              </a:solidFill>
              <a:latin typeface="+mn-lt"/>
            </a:endParaRP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DCBAA0B3-EA38-827A-1D54-A03818E810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7543" y="4657215"/>
            <a:ext cx="23905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sr-Latn-RS" sz="2400" b="1" dirty="0">
                <a:solidFill>
                  <a:srgbClr val="000099"/>
                </a:solidFill>
                <a:latin typeface="+mn-lt"/>
              </a:rPr>
              <a:t>PARALELNI  SPOJ </a:t>
            </a:r>
            <a:endParaRPr lang="hr-HR" altLang="sr-Latn-RS" sz="2400" b="1" dirty="0">
              <a:solidFill>
                <a:srgbClr val="000099"/>
              </a:solidFill>
              <a:latin typeface="+mn-lt"/>
            </a:endParaRPr>
          </a:p>
        </p:txBody>
      </p:sp>
      <p:graphicFrame>
        <p:nvGraphicFramePr>
          <p:cNvPr id="8" name="Object 4">
            <a:extLst>
              <a:ext uri="{FF2B5EF4-FFF2-40B4-BE49-F238E27FC236}">
                <a16:creationId xmlns:a16="http://schemas.microsoft.com/office/drawing/2014/main" id="{C82873E0-F8C2-9FBF-5BEC-AF7C6ECBF5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3874001"/>
              </p:ext>
            </p:extLst>
          </p:nvPr>
        </p:nvGraphicFramePr>
        <p:xfrm>
          <a:off x="2622550" y="5213350"/>
          <a:ext cx="18288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Jednadžba" r:id="rId4" imgW="723600" imgH="215640" progId="">
                  <p:embed/>
                </p:oleObj>
              </mc:Choice>
              <mc:Fallback>
                <p:oleObj name="Jednadžba" r:id="rId4" imgW="723600" imgH="215640" progId="">
                  <p:embed/>
                  <p:pic>
                    <p:nvPicPr>
                      <p:cNvPr id="2253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2550" y="5213350"/>
                        <a:ext cx="1828800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5">
            <a:extLst>
              <a:ext uri="{FF2B5EF4-FFF2-40B4-BE49-F238E27FC236}">
                <a16:creationId xmlns:a16="http://schemas.microsoft.com/office/drawing/2014/main" id="{27041856-DF8E-D2F9-94AF-7F3922344E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404496"/>
              </p:ext>
            </p:extLst>
          </p:nvPr>
        </p:nvGraphicFramePr>
        <p:xfrm>
          <a:off x="7762056" y="5153432"/>
          <a:ext cx="1841500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Jednadžba" r:id="rId6" imgW="812520" imgH="431640" progId="">
                  <p:embed/>
                </p:oleObj>
              </mc:Choice>
              <mc:Fallback>
                <p:oleObj name="Jednadžba" r:id="rId6" imgW="812520" imgH="431640" progId="">
                  <p:embed/>
                  <p:pic>
                    <p:nvPicPr>
                      <p:cNvPr id="2253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62056" y="5153432"/>
                        <a:ext cx="1841500" cy="977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Pravokutnik 10">
            <a:extLst>
              <a:ext uri="{FF2B5EF4-FFF2-40B4-BE49-F238E27FC236}">
                <a16:creationId xmlns:a16="http://schemas.microsoft.com/office/drawing/2014/main" id="{EF3EE229-4EC0-2B88-6397-EDB73B7CA9EE}"/>
              </a:ext>
            </a:extLst>
          </p:cNvPr>
          <p:cNvSpPr/>
          <p:nvPr/>
        </p:nvSpPr>
        <p:spPr>
          <a:xfrm>
            <a:off x="1197170" y="837832"/>
            <a:ext cx="62378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sr-Latn-RS" sz="36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Serijski i paralelni spoj otpornika</a:t>
            </a:r>
          </a:p>
        </p:txBody>
      </p:sp>
    </p:spTree>
    <p:extLst>
      <p:ext uri="{BB962C8B-B14F-4D97-AF65-F5344CB8AC3E}">
        <p14:creationId xmlns:p14="http://schemas.microsoft.com/office/powerpoint/2010/main" val="2467807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>
            <a:extLst>
              <a:ext uri="{FF2B5EF4-FFF2-40B4-BE49-F238E27FC236}">
                <a16:creationId xmlns:a16="http://schemas.microsoft.com/office/drawing/2014/main" id="{67017116-32D9-4F17-804C-EB280849F9F3}"/>
              </a:ext>
            </a:extLst>
          </p:cNvPr>
          <p:cNvSpPr txBox="1"/>
          <p:nvPr/>
        </p:nvSpPr>
        <p:spPr>
          <a:xfrm>
            <a:off x="139167" y="301953"/>
            <a:ext cx="8615967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hr-HR" altLang="sr-Latn-RS" sz="2800" dirty="0">
                <a:solidFill>
                  <a:prstClr val="black"/>
                </a:solidFill>
                <a:cs typeface="Arial" panose="020B0604020202020204" pitchFamily="34" charset="0"/>
              </a:rPr>
              <a:t>Ohmov zakon - Električni otpor </a:t>
            </a:r>
            <a:r>
              <a:rPr lang="hr-HR" altLang="sr-Latn-RS" sz="2800" i="1" dirty="0">
                <a:solidFill>
                  <a:prstClr val="black"/>
                </a:solidFill>
                <a:cs typeface="Arial" panose="020B0604020202020204" pitchFamily="34" charset="0"/>
              </a:rPr>
              <a:t>R</a:t>
            </a:r>
            <a:r>
              <a:rPr lang="hr-HR" altLang="sr-Latn-RS" sz="2800" dirty="0">
                <a:solidFill>
                  <a:prstClr val="black"/>
                </a:solidFill>
                <a:cs typeface="Arial" panose="020B0604020202020204" pitchFamily="34" charset="0"/>
              </a:rPr>
              <a:t> nekog metalnog vodiča ima stalnu vrijednost (koliko se puta poveća napon na izvoru toliko se puta poveća električna struja</a:t>
            </a:r>
          </a:p>
          <a:p>
            <a:pPr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hr-HR" altLang="sr-Latn-RS" sz="28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hr-HR" altLang="sr-Latn-RS" sz="2800" b="1" dirty="0">
                <a:solidFill>
                  <a:prstClr val="black"/>
                </a:solidFill>
                <a:cs typeface="Arial" panose="020B0604020202020204" pitchFamily="34" charset="0"/>
              </a:rPr>
              <a:t>R = stalna vrijednost</a:t>
            </a:r>
            <a:endParaRPr lang="hr-HR" sz="2000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081633F8-F918-76AC-8E06-56C5468159F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020760" y="301953"/>
            <a:ext cx="2715520" cy="244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55645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id="{B68EFAA2-3B71-B208-FE36-ABCF1C95BF94}"/>
              </a:ext>
            </a:extLst>
          </p:cNvPr>
          <p:cNvSpPr txBox="1">
            <a:spLocks/>
          </p:cNvSpPr>
          <p:nvPr/>
        </p:nvSpPr>
        <p:spPr>
          <a:xfrm>
            <a:off x="1113929" y="465630"/>
            <a:ext cx="1018009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40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lef" panose="00000500000000000000" pitchFamily="2" charset="-79"/>
              </a:rPr>
              <a:t>Zadatak </a:t>
            </a:r>
            <a:endParaRPr lang="hr-HR" sz="40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lef" panose="00000500000000000000" pitchFamily="2" charset="-79"/>
            </a:endParaRPr>
          </a:p>
        </p:txBody>
      </p:sp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id="{0F9A474D-59F1-D4EE-76D2-F6FCED56A1CD}"/>
              </a:ext>
            </a:extLst>
          </p:cNvPr>
          <p:cNvSpPr txBox="1">
            <a:spLocks/>
          </p:cNvSpPr>
          <p:nvPr/>
        </p:nvSpPr>
        <p:spPr>
          <a:xfrm>
            <a:off x="1005952" y="1529409"/>
            <a:ext cx="10515600" cy="12524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/>
              <a:t>Otpornik je priključen na izvor napona 6V. Koliki je električni  otpor otpornika ako struja koja prolazi kroz njega iznosi 0,2 A? </a:t>
            </a:r>
            <a:endParaRPr lang="hr-HR" dirty="0"/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A0A00C0F-1C43-AEF4-9C99-E84468663F9B}"/>
              </a:ext>
            </a:extLst>
          </p:cNvPr>
          <p:cNvSpPr txBox="1"/>
          <p:nvPr/>
        </p:nvSpPr>
        <p:spPr>
          <a:xfrm>
            <a:off x="954110" y="2781835"/>
            <a:ext cx="722452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/>
              <a:t>Rješenje:</a:t>
            </a:r>
          </a:p>
          <a:p>
            <a:r>
              <a:rPr lang="hr-HR" sz="3200" i="1" dirty="0"/>
              <a:t>U</a:t>
            </a:r>
            <a:r>
              <a:rPr lang="hr-HR" sz="3200" dirty="0"/>
              <a:t>= 6 V                            </a:t>
            </a:r>
            <a:r>
              <a:rPr lang="hr-HR" sz="3200" i="1" dirty="0"/>
              <a:t>R = U / I  </a:t>
            </a:r>
          </a:p>
          <a:p>
            <a:r>
              <a:rPr lang="hr-HR" sz="3200" i="1" dirty="0"/>
              <a:t>I </a:t>
            </a:r>
            <a:r>
              <a:rPr lang="hr-HR" sz="3200" dirty="0"/>
              <a:t>= 0,2 A                        </a:t>
            </a:r>
            <a:r>
              <a:rPr lang="hr-HR" sz="3200" i="1" dirty="0"/>
              <a:t>R = </a:t>
            </a:r>
            <a:r>
              <a:rPr lang="hr-HR" sz="3200" dirty="0"/>
              <a:t>6 V /0,2 A</a:t>
            </a:r>
          </a:p>
          <a:p>
            <a:r>
              <a:rPr lang="hr-HR" sz="3200" dirty="0"/>
              <a:t> _______                       </a:t>
            </a:r>
            <a:r>
              <a:rPr lang="hr-HR" sz="3200" i="1" dirty="0"/>
              <a:t>R </a:t>
            </a:r>
            <a:r>
              <a:rPr lang="hr-HR" sz="3200" dirty="0"/>
              <a:t>= 30 </a:t>
            </a:r>
            <a:r>
              <a:rPr lang="el-GR" sz="3200" dirty="0"/>
              <a:t>Ω</a:t>
            </a:r>
            <a:r>
              <a:rPr lang="hr-HR" sz="3200" dirty="0"/>
              <a:t> </a:t>
            </a:r>
          </a:p>
          <a:p>
            <a:r>
              <a:rPr lang="hr-HR" sz="3200" i="1" dirty="0"/>
              <a:t>R</a:t>
            </a:r>
            <a:r>
              <a:rPr lang="hr-HR" sz="3200" dirty="0"/>
              <a:t> =?         </a:t>
            </a:r>
          </a:p>
          <a:p>
            <a:endParaRPr lang="hr-HR" sz="3200" dirty="0"/>
          </a:p>
          <a:p>
            <a:r>
              <a:rPr lang="hr-HR" sz="3200" i="1" dirty="0"/>
              <a:t>                                       </a:t>
            </a:r>
            <a:endParaRPr lang="hr-HR" sz="3200" dirty="0"/>
          </a:p>
        </p:txBody>
      </p:sp>
    </p:spTree>
    <p:extLst>
      <p:ext uri="{BB962C8B-B14F-4D97-AF65-F5344CB8AC3E}">
        <p14:creationId xmlns:p14="http://schemas.microsoft.com/office/powerpoint/2010/main" val="418418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5C656D0-EF81-78DC-A3B1-EC3D579738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 err="1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Mjeriti</a:t>
            </a: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 </a:t>
            </a:r>
            <a:r>
              <a:rPr lang="en-US" sz="2800" dirty="0" err="1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masu</a:t>
            </a: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 </a:t>
            </a:r>
            <a:r>
              <a:rPr lang="en-US" sz="2800" dirty="0" err="1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nekog</a:t>
            </a: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 </a:t>
            </a:r>
            <a:r>
              <a:rPr lang="en-US" sz="2800" dirty="0" err="1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tijela</a:t>
            </a: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 </a:t>
            </a:r>
            <a:r>
              <a:rPr lang="en-US" sz="2800" dirty="0" err="1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znači</a:t>
            </a: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 </a:t>
            </a:r>
            <a:r>
              <a:rPr lang="en-US" sz="2800" dirty="0" err="1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usporediti</a:t>
            </a: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 </a:t>
            </a:r>
            <a:r>
              <a:rPr lang="en-US" sz="2800" dirty="0" err="1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masu</a:t>
            </a: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 tog </a:t>
            </a:r>
            <a:r>
              <a:rPr lang="en-US" sz="2800" dirty="0" err="1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tijela</a:t>
            </a: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 s </a:t>
            </a:r>
            <a:r>
              <a:rPr lang="en-US" sz="2800" dirty="0" err="1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poznatom</a:t>
            </a: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 </a:t>
            </a:r>
            <a:r>
              <a:rPr lang="en-US" sz="2800" dirty="0" err="1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masom</a:t>
            </a: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 </a:t>
            </a:r>
            <a:r>
              <a:rPr lang="en-US" sz="2800" dirty="0" err="1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utega</a:t>
            </a: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.</a:t>
            </a:r>
            <a:endParaRPr lang="hr-HR" sz="2800" dirty="0">
              <a:latin typeface="Cambria Math" panose="02040503050406030204" pitchFamily="18" charset="0"/>
              <a:ea typeface="Cambria Math" panose="02040503050406030204" pitchFamily="18" charset="0"/>
              <a:cs typeface="Arial" charset="0"/>
            </a:endParaRPr>
          </a:p>
          <a:p>
            <a:endParaRPr lang="hr-HR" dirty="0">
              <a:latin typeface="Arial" charset="0"/>
              <a:cs typeface="Arial" charset="0"/>
            </a:endParaRPr>
          </a:p>
          <a:p>
            <a:endParaRPr lang="hr-HR" sz="2800" dirty="0">
              <a:latin typeface="Arial" charset="0"/>
              <a:cs typeface="Arial" charset="0"/>
            </a:endParaRPr>
          </a:p>
          <a:p>
            <a:endParaRPr lang="hr-HR" dirty="0">
              <a:latin typeface="Arial" charset="0"/>
              <a:cs typeface="Arial" charset="0"/>
            </a:endParaRPr>
          </a:p>
          <a:p>
            <a:endParaRPr lang="hr-HR" sz="2800" dirty="0">
              <a:latin typeface="Arial" charset="0"/>
              <a:cs typeface="Arial" charset="0"/>
            </a:endParaRPr>
          </a:p>
          <a:p>
            <a:endParaRPr lang="hr-HR" dirty="0">
              <a:latin typeface="Arial" charset="0"/>
              <a:cs typeface="Arial" charset="0"/>
            </a:endParaRPr>
          </a:p>
          <a:p>
            <a:endParaRPr lang="en-US" sz="2800" dirty="0">
              <a:latin typeface="Arial" charset="0"/>
              <a:cs typeface="Arial" charset="0"/>
            </a:endParaRPr>
          </a:p>
          <a:p>
            <a:endParaRPr lang="hr-HR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CE011A7C-F78D-9CDC-89B7-08F9981EA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466" y="3078310"/>
            <a:ext cx="2257425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21979524-DDD8-0A8D-BA5E-74274ECDCF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9373" y="3748596"/>
            <a:ext cx="3544888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hr-HR" alt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r-HR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= 100 g + 50 g + 10 g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hr-HR" alt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hr-HR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= 16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hr-HR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g</a:t>
            </a: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719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>
            <a:extLst>
              <a:ext uri="{FF2B5EF4-FFF2-40B4-BE49-F238E27FC236}">
                <a16:creationId xmlns:a16="http://schemas.microsoft.com/office/drawing/2014/main" id="{15DB673F-C361-E9A6-9975-0450F736A5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7618978"/>
              </p:ext>
            </p:extLst>
          </p:nvPr>
        </p:nvGraphicFramePr>
        <p:xfrm>
          <a:off x="650290" y="1643062"/>
          <a:ext cx="5181600" cy="1163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866600" imgH="419040" progId="Equation.3">
                  <p:embed/>
                </p:oleObj>
              </mc:Choice>
              <mc:Fallback>
                <p:oleObj name="Equation" r:id="rId2" imgW="1866600" imgH="419040" progId="Equation.3">
                  <p:embed/>
                  <p:pic>
                    <p:nvPicPr>
                      <p:cNvPr id="3074" name="Object 2">
                        <a:extLst>
                          <a:ext uri="{FF2B5EF4-FFF2-40B4-BE49-F238E27FC236}">
                            <a16:creationId xmlns:a16="http://schemas.microsoft.com/office/drawing/2014/main" id="{2040D76D-D0A0-7AF7-FA01-9DBF7A7F8BA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290" y="1643062"/>
                        <a:ext cx="5181600" cy="1163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2">
            <a:extLst>
              <a:ext uri="{FF2B5EF4-FFF2-40B4-BE49-F238E27FC236}">
                <a16:creationId xmlns:a16="http://schemas.microsoft.com/office/drawing/2014/main" id="{6CFC2DB3-1DDE-B822-F3C0-80ACED12650B}"/>
              </a:ext>
            </a:extLst>
          </p:cNvPr>
          <p:cNvSpPr txBox="1"/>
          <p:nvPr/>
        </p:nvSpPr>
        <p:spPr>
          <a:xfrm>
            <a:off x="158318" y="5094303"/>
            <a:ext cx="7653338" cy="11318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none"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dirty="0">
                <a:cs typeface="Arial" pitchFamily="34" charset="0"/>
              </a:rPr>
              <a:t>Brzina je jednaka kvocijentu prijeđenog puta i vremena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dirty="0">
                <a:cs typeface="Arial" pitchFamily="34" charset="0"/>
              </a:rPr>
              <a:t>tijekom kojega tijelo prijeđe taj put.</a:t>
            </a:r>
            <a:endParaRPr lang="en-US" sz="2400" dirty="0">
              <a:cs typeface="Arial" pitchFamily="34" charset="0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3A1070FA-C791-32D0-4263-CFA4C6A363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746" y="352494"/>
            <a:ext cx="47386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Kako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određujemo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brzinu</a:t>
            </a:r>
            <a:r>
              <a:rPr lang="hr-HR" sz="3200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 </a:t>
            </a:r>
            <a:endParaRPr lang="en-US" sz="3200" dirty="0">
              <a:solidFill>
                <a:schemeClr val="tx2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BEC64A47-CD03-B8AC-600B-8FB67737D6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8911" y="1271726"/>
            <a:ext cx="3471863" cy="173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hr-HR" altLang="sr-Latn-RS" sz="2400" dirty="0">
                <a:latin typeface="Arial" panose="020B0604020202020204" pitchFamily="34" charset="0"/>
                <a:cs typeface="Arial" panose="020B0604020202020204" pitchFamily="34" charset="0"/>
              </a:rPr>
              <a:t>Jedinica brzine </a:t>
            </a:r>
          </a:p>
          <a:p>
            <a:pPr>
              <a:lnSpc>
                <a:spcPct val="150000"/>
              </a:lnSpc>
              <a:buSzPct val="70000"/>
              <a:buFont typeface="Wingdings" panose="05000000000000000000" pitchFamily="2" charset="2"/>
              <a:buChar char="Ø"/>
            </a:pPr>
            <a:r>
              <a:rPr lang="hr-HR" altLang="sr-Latn-RS" sz="2400" dirty="0">
                <a:latin typeface="Arial" panose="020B0604020202020204" pitchFamily="34" charset="0"/>
                <a:cs typeface="Arial" panose="020B0604020202020204" pitchFamily="34" charset="0"/>
              </a:rPr>
              <a:t> metar u sekundi  </a:t>
            </a:r>
            <a:r>
              <a:rPr lang="hr-HR" altLang="sr-Latn-RS" sz="2400" b="1" dirty="0">
                <a:latin typeface="Arial" panose="020B0604020202020204" pitchFamily="34" charset="0"/>
                <a:cs typeface="Arial" panose="020B0604020202020204" pitchFamily="34" charset="0"/>
              </a:rPr>
              <a:t>m/s</a:t>
            </a:r>
            <a:r>
              <a:rPr lang="hr-HR" altLang="sr-Latn-RS" sz="2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>
              <a:lnSpc>
                <a:spcPct val="150000"/>
              </a:lnSpc>
              <a:buSzPct val="70000"/>
              <a:buFont typeface="Wingdings" panose="05000000000000000000" pitchFamily="2" charset="2"/>
              <a:buChar char="Ø"/>
            </a:pPr>
            <a:r>
              <a:rPr lang="hr-HR" altLang="sr-Latn-RS" sz="2400" dirty="0">
                <a:latin typeface="Arial" panose="020B0604020202020204" pitchFamily="34" charset="0"/>
                <a:cs typeface="Arial" panose="020B0604020202020204" pitchFamily="34" charset="0"/>
              </a:rPr>
              <a:t> kilometar na sat  </a:t>
            </a:r>
            <a:r>
              <a:rPr lang="hr-HR" altLang="sr-Latn-RS" sz="2400" b="1" dirty="0">
                <a:latin typeface="Arial" panose="020B0604020202020204" pitchFamily="34" charset="0"/>
                <a:cs typeface="Arial" panose="020B0604020202020204" pitchFamily="34" charset="0"/>
              </a:rPr>
              <a:t>km/h</a:t>
            </a:r>
            <a:endParaRPr lang="en-US" altLang="sr-Latn-R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Object 3">
            <a:extLst>
              <a:ext uri="{FF2B5EF4-FFF2-40B4-BE49-F238E27FC236}">
                <a16:creationId xmlns:a16="http://schemas.microsoft.com/office/drawing/2014/main" id="{FC2007AF-32FF-5EC2-547D-05662CDAE3C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1440485"/>
              </p:ext>
            </p:extLst>
          </p:nvPr>
        </p:nvGraphicFramePr>
        <p:xfrm>
          <a:off x="7272337" y="2947804"/>
          <a:ext cx="4919663" cy="168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222280" imgH="761760" progId="Equation.3">
                  <p:embed/>
                </p:oleObj>
              </mc:Choice>
              <mc:Fallback>
                <p:oleObj name="Equation" r:id="rId4" imgW="2222280" imgH="761760" progId="Equation.3">
                  <p:embed/>
                  <p:pic>
                    <p:nvPicPr>
                      <p:cNvPr id="5123" name="Object 3">
                        <a:extLst>
                          <a:ext uri="{FF2B5EF4-FFF2-40B4-BE49-F238E27FC236}">
                            <a16:creationId xmlns:a16="http://schemas.microsoft.com/office/drawing/2014/main" id="{CAF4B721-8876-E57F-D2AA-E1096530BBE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72337" y="2947804"/>
                        <a:ext cx="4919663" cy="16859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33CCCC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60959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666FD56F-A397-45C9-7087-64858A1CA81C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 bwMode="auto">
          <a:xfrm>
            <a:off x="447583" y="325299"/>
            <a:ext cx="9308976" cy="12815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hr-HR" altLang="sr-Latn-RS" sz="2400" dirty="0">
                <a:latin typeface="Arial" panose="020B0604020202020204" pitchFamily="34" charset="0"/>
                <a:cs typeface="Arial" panose="020B0604020202020204" pitchFamily="34" charset="0"/>
              </a:rPr>
              <a:t>Brzina ima stalnu vrijednost, pa kažemo</a:t>
            </a:r>
          </a:p>
          <a:p>
            <a:pPr algn="ctr">
              <a:lnSpc>
                <a:spcPct val="150000"/>
              </a:lnSpc>
            </a:pPr>
            <a:r>
              <a:rPr lang="hr-HR" altLang="sr-Latn-RS" sz="2400" dirty="0">
                <a:latin typeface="Arial" panose="020B0604020202020204" pitchFamily="34" charset="0"/>
                <a:cs typeface="Arial" panose="020B0604020202020204" pitchFamily="34" charset="0"/>
              </a:rPr>
              <a:t>da je to </a:t>
            </a:r>
            <a:r>
              <a:rPr lang="hr-HR" altLang="sr-Latn-RS" sz="2400" b="1" dirty="0">
                <a:latin typeface="Arial" panose="020B0604020202020204" pitchFamily="34" charset="0"/>
                <a:cs typeface="Arial" panose="020B0604020202020204" pitchFamily="34" charset="0"/>
              </a:rPr>
              <a:t>jednoliko gibanje</a:t>
            </a:r>
            <a:r>
              <a:rPr lang="hr-HR" altLang="sr-Latn-R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sr-Latn-R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6" descr="fjhdkj.png">
            <a:extLst>
              <a:ext uri="{FF2B5EF4-FFF2-40B4-BE49-F238E27FC236}">
                <a16:creationId xmlns:a16="http://schemas.microsoft.com/office/drawing/2014/main" id="{242F71E8-235E-4F95-C5C5-70F1CA7B9B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008573"/>
            <a:ext cx="34290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4D26B02C-C044-022A-E8B2-9CC7DB215C2F}"/>
              </a:ext>
            </a:extLst>
          </p:cNvPr>
          <p:cNvSpPr txBox="1"/>
          <p:nvPr/>
        </p:nvSpPr>
        <p:spPr>
          <a:xfrm>
            <a:off x="381000" y="6065976"/>
            <a:ext cx="5668963" cy="4667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hr-HR" altLang="sr-Latn-RS" sz="2400">
                <a:latin typeface="Arial" panose="020B0604020202020204" pitchFamily="34" charset="0"/>
                <a:cs typeface="Arial" panose="020B0604020202020204" pitchFamily="34" charset="0"/>
              </a:rPr>
              <a:t>Za jednoliko gibanje </a:t>
            </a:r>
            <a:r>
              <a:rPr lang="hr-HR" altLang="sr-Latn-RS" sz="2400" i="1">
                <a:latin typeface="Arial" panose="020B0604020202020204" pitchFamily="34" charset="0"/>
                <a:cs typeface="Arial" panose="020B0604020202020204" pitchFamily="34" charset="0"/>
              </a:rPr>
              <a:t>s, t </a:t>
            </a:r>
            <a:r>
              <a:rPr lang="hr-HR" altLang="sr-Latn-RS" sz="2400">
                <a:latin typeface="Arial" panose="020B0604020202020204" pitchFamily="34" charset="0"/>
                <a:cs typeface="Arial" panose="020B0604020202020204" pitchFamily="34" charset="0"/>
              </a:rPr>
              <a:t>– graf je pravac.</a:t>
            </a:r>
            <a:endParaRPr lang="en-US" altLang="sr-Latn-R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5" descr="ggg.png">
            <a:extLst>
              <a:ext uri="{FF2B5EF4-FFF2-40B4-BE49-F238E27FC236}">
                <a16:creationId xmlns:a16="http://schemas.microsoft.com/office/drawing/2014/main" id="{AFC329EB-4FC1-E1FE-9DCD-B217623122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152" y="2536795"/>
            <a:ext cx="3948113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53F4C6DB-5C85-05AC-AD20-9401BE6AD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7029" y="4803745"/>
            <a:ext cx="4371975" cy="173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hr-HR" altLang="sr-Latn-R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v, t</a:t>
            </a:r>
            <a:r>
              <a:rPr lang="hr-HR" altLang="sr-Latn-RS" sz="2400" b="1" dirty="0">
                <a:latin typeface="Arial" panose="020B0604020202020204" pitchFamily="34" charset="0"/>
                <a:cs typeface="Arial" panose="020B0604020202020204" pitchFamily="34" charset="0"/>
              </a:rPr>
              <a:t> – graf</a:t>
            </a:r>
          </a:p>
          <a:p>
            <a:pPr>
              <a:lnSpc>
                <a:spcPct val="150000"/>
              </a:lnSpc>
              <a:buSzPct val="70000"/>
              <a:buFont typeface="Wingdings" panose="05000000000000000000" pitchFamily="2" charset="2"/>
              <a:buChar char="Ø"/>
            </a:pPr>
            <a:r>
              <a:rPr lang="hr-HR" altLang="sr-Latn-RS" sz="2400" dirty="0">
                <a:latin typeface="Arial" panose="020B0604020202020204" pitchFamily="34" charset="0"/>
                <a:cs typeface="Arial" panose="020B0604020202020204" pitchFamily="34" charset="0"/>
              </a:rPr>
              <a:t> Graf koji prikazuje brzinu </a:t>
            </a:r>
            <a:r>
              <a:rPr lang="hr-HR" altLang="sr-Latn-RS" sz="2400" i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r-HR" altLang="sr-Latn-RS" sz="2400" dirty="0"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</a:p>
          <a:p>
            <a:pPr>
              <a:lnSpc>
                <a:spcPct val="150000"/>
              </a:lnSpc>
            </a:pPr>
            <a:r>
              <a:rPr lang="hr-HR" altLang="sr-Latn-RS" sz="2400" dirty="0">
                <a:latin typeface="Arial" panose="020B0604020202020204" pitchFamily="34" charset="0"/>
                <a:cs typeface="Arial" panose="020B0604020202020204" pitchFamily="34" charset="0"/>
              </a:rPr>
              <a:t>   ovisnosti o vremenu </a:t>
            </a:r>
            <a:r>
              <a:rPr lang="hr-HR" altLang="sr-Latn-RS" sz="2400" i="1" dirty="0">
                <a:latin typeface="Arial" panose="020B0604020202020204" pitchFamily="34" charset="0"/>
                <a:cs typeface="Arial" panose="020B0604020202020204" pitchFamily="34" charset="0"/>
              </a:rPr>
              <a:t>t.</a:t>
            </a:r>
            <a:endParaRPr lang="en-US" altLang="sr-Latn-R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Object 2">
            <a:extLst>
              <a:ext uri="{FF2B5EF4-FFF2-40B4-BE49-F238E27FC236}">
                <a16:creationId xmlns:a16="http://schemas.microsoft.com/office/drawing/2014/main" id="{6009F8A6-3600-55AF-4407-77A1E8A6F86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0165863"/>
              </p:ext>
            </p:extLst>
          </p:nvPr>
        </p:nvGraphicFramePr>
        <p:xfrm>
          <a:off x="10337307" y="392420"/>
          <a:ext cx="1096963" cy="1214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55320" imgH="393480" progId="Equation.3">
                  <p:embed/>
                </p:oleObj>
              </mc:Choice>
              <mc:Fallback>
                <p:oleObj name="Equation" r:id="rId4" imgW="355320" imgH="393480" progId="Equation.3">
                  <p:embed/>
                  <p:pic>
                    <p:nvPicPr>
                      <p:cNvPr id="24578" name="Object 2">
                        <a:extLst>
                          <a:ext uri="{FF2B5EF4-FFF2-40B4-BE49-F238E27FC236}">
                            <a16:creationId xmlns:a16="http://schemas.microsoft.com/office/drawing/2014/main" id="{D50B5C8D-729C-49E3-BA9D-4C435655ED9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37307" y="392420"/>
                        <a:ext cx="1096963" cy="1214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3338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61295062-E203-FE27-ACE6-729B34720B49}"/>
              </a:ext>
            </a:extLst>
          </p:cNvPr>
          <p:cNvSpPr txBox="1"/>
          <p:nvPr/>
        </p:nvSpPr>
        <p:spPr>
          <a:xfrm>
            <a:off x="2498556" y="5055093"/>
            <a:ext cx="7685087" cy="6492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sr-Latn-RS" sz="2400">
                <a:latin typeface="Arial" panose="020B0604020202020204" pitchFamily="34" charset="0"/>
                <a:cs typeface="Arial" panose="020B0604020202020204" pitchFamily="34" charset="0"/>
              </a:rPr>
              <a:t>Veći nagib pravca u </a:t>
            </a:r>
            <a:r>
              <a:rPr lang="en-US" altLang="sr-Latn-RS" sz="2400" i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sr-Latn-RS" sz="240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hr-HR" altLang="sr-Latn-RS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sr-Latn-RS" sz="2400" i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sr-Latn-RS" sz="2400">
                <a:latin typeface="Arial" panose="020B0604020202020204" pitchFamily="34" charset="0"/>
                <a:cs typeface="Arial" panose="020B0604020202020204" pitchFamily="34" charset="0"/>
              </a:rPr>
              <a:t> – grafu predstavlja veću brzinu.</a:t>
            </a:r>
          </a:p>
        </p:txBody>
      </p:sp>
      <p:pic>
        <p:nvPicPr>
          <p:cNvPr id="5" name="Picture 5" descr="jk.png">
            <a:extLst>
              <a:ext uri="{FF2B5EF4-FFF2-40B4-BE49-F238E27FC236}">
                <a16:creationId xmlns:a16="http://schemas.microsoft.com/office/drawing/2014/main" id="{7275C26F-1CF0-07CE-856C-5C6E93FC4C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790" y="565211"/>
            <a:ext cx="3429000" cy="379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799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>
            <a:extLst>
              <a:ext uri="{FF2B5EF4-FFF2-40B4-BE49-F238E27FC236}">
                <a16:creationId xmlns:a16="http://schemas.microsoft.com/office/drawing/2014/main" id="{415B8614-56CB-7F6B-B466-F5BE1018E724}"/>
              </a:ext>
            </a:extLst>
          </p:cNvPr>
          <p:cNvSpPr txBox="1"/>
          <p:nvPr/>
        </p:nvSpPr>
        <p:spPr>
          <a:xfrm>
            <a:off x="304800" y="1447800"/>
            <a:ext cx="8694738" cy="11080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dirty="0" err="1">
                <a:cs typeface="Arial" pitchFamily="34" charset="0"/>
              </a:rPr>
              <a:t>Izračunajmo</a:t>
            </a:r>
            <a:r>
              <a:rPr lang="en-US" sz="2200" dirty="0">
                <a:cs typeface="Arial" pitchFamily="34" charset="0"/>
              </a:rPr>
              <a:t> </a:t>
            </a:r>
            <a:r>
              <a:rPr lang="en-US" sz="2200" dirty="0" err="1">
                <a:cs typeface="Arial" pitchFamily="34" charset="0"/>
              </a:rPr>
              <a:t>Antunovu</a:t>
            </a:r>
            <a:r>
              <a:rPr lang="en-US" sz="2200" dirty="0">
                <a:cs typeface="Arial" pitchFamily="34" charset="0"/>
              </a:rPr>
              <a:t> </a:t>
            </a:r>
            <a:r>
              <a:rPr lang="en-US" sz="2200" dirty="0" err="1">
                <a:cs typeface="Arial" pitchFamily="34" charset="0"/>
              </a:rPr>
              <a:t>i</a:t>
            </a:r>
            <a:r>
              <a:rPr lang="en-US" sz="2200" dirty="0">
                <a:cs typeface="Arial" pitchFamily="34" charset="0"/>
              </a:rPr>
              <a:t> </a:t>
            </a:r>
            <a:r>
              <a:rPr lang="en-US" sz="2200" dirty="0" err="1">
                <a:cs typeface="Arial" pitchFamily="34" charset="0"/>
              </a:rPr>
              <a:t>Ivankinu</a:t>
            </a:r>
            <a:r>
              <a:rPr lang="en-US" sz="2200" dirty="0">
                <a:cs typeface="Arial" pitchFamily="34" charset="0"/>
              </a:rPr>
              <a:t> </a:t>
            </a:r>
            <a:r>
              <a:rPr lang="en-US" sz="2200" dirty="0" err="1">
                <a:cs typeface="Arial" pitchFamily="34" charset="0"/>
              </a:rPr>
              <a:t>brzinu</a:t>
            </a:r>
            <a:r>
              <a:rPr lang="en-US" sz="2200" dirty="0">
                <a:cs typeface="Arial" pitchFamily="34" charset="0"/>
              </a:rPr>
              <a:t> </a:t>
            </a:r>
            <a:r>
              <a:rPr lang="en-US" sz="2200" dirty="0" err="1">
                <a:cs typeface="Arial" pitchFamily="34" charset="0"/>
              </a:rPr>
              <a:t>ako</a:t>
            </a:r>
            <a:r>
              <a:rPr lang="en-US" sz="2200" dirty="0">
                <a:cs typeface="Arial" pitchFamily="34" charset="0"/>
              </a:rPr>
              <a:t> </a:t>
            </a:r>
            <a:r>
              <a:rPr lang="en-US" sz="2200" dirty="0" err="1">
                <a:cs typeface="Arial" pitchFamily="34" charset="0"/>
              </a:rPr>
              <a:t>znamo</a:t>
            </a:r>
            <a:r>
              <a:rPr lang="en-US" sz="2200" dirty="0">
                <a:cs typeface="Arial" pitchFamily="34" charset="0"/>
              </a:rPr>
              <a:t> </a:t>
            </a:r>
            <a:r>
              <a:rPr lang="en-US" sz="2200" dirty="0" err="1">
                <a:cs typeface="Arial" pitchFamily="34" charset="0"/>
              </a:rPr>
              <a:t>da</a:t>
            </a:r>
            <a:r>
              <a:rPr lang="en-US" sz="2200" dirty="0">
                <a:cs typeface="Arial" pitchFamily="34" charset="0"/>
              </a:rPr>
              <a:t> </a:t>
            </a:r>
            <a:r>
              <a:rPr lang="en-US" sz="2200" dirty="0" err="1">
                <a:cs typeface="Arial" pitchFamily="34" charset="0"/>
              </a:rPr>
              <a:t>Antun</a:t>
            </a:r>
            <a:r>
              <a:rPr lang="en-US" sz="2200" dirty="0">
                <a:cs typeface="Arial" pitchFamily="34" charset="0"/>
              </a:rPr>
              <a:t> </a:t>
            </a:r>
            <a:r>
              <a:rPr lang="en-US" sz="2200" dirty="0" err="1">
                <a:cs typeface="Arial" pitchFamily="34" charset="0"/>
              </a:rPr>
              <a:t>pretrči</a:t>
            </a:r>
            <a:r>
              <a:rPr lang="en-US" sz="2200" dirty="0">
                <a:cs typeface="Arial" pitchFamily="34" charset="0"/>
              </a:rPr>
              <a:t> 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dirty="0">
                <a:cs typeface="Arial" pitchFamily="34" charset="0"/>
              </a:rPr>
              <a:t>100 m </a:t>
            </a:r>
            <a:r>
              <a:rPr lang="en-US" sz="2200" dirty="0" err="1">
                <a:cs typeface="Arial" pitchFamily="34" charset="0"/>
              </a:rPr>
              <a:t>za</a:t>
            </a:r>
            <a:r>
              <a:rPr lang="en-US" sz="2200" dirty="0">
                <a:cs typeface="Arial" pitchFamily="34" charset="0"/>
              </a:rPr>
              <a:t> 14 s, a </a:t>
            </a:r>
            <a:r>
              <a:rPr lang="en-US" sz="2200" dirty="0" err="1">
                <a:cs typeface="Arial" pitchFamily="34" charset="0"/>
              </a:rPr>
              <a:t>Ivanka</a:t>
            </a:r>
            <a:r>
              <a:rPr lang="en-US" sz="2200" dirty="0">
                <a:cs typeface="Arial" pitchFamily="34" charset="0"/>
              </a:rPr>
              <a:t> </a:t>
            </a:r>
            <a:r>
              <a:rPr lang="en-US" sz="2200" dirty="0" err="1">
                <a:cs typeface="Arial" pitchFamily="34" charset="0"/>
              </a:rPr>
              <a:t>za</a:t>
            </a:r>
            <a:r>
              <a:rPr lang="en-US" sz="2200" dirty="0">
                <a:cs typeface="Arial" pitchFamily="34" charset="0"/>
              </a:rPr>
              <a:t> 20 s.</a:t>
            </a:r>
            <a:endParaRPr lang="hr-HR" sz="2200" dirty="0">
              <a:cs typeface="Arial" pitchFamily="34" charset="0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4B9EFEEB-4450-D65B-22EA-934AE35CD3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667000"/>
            <a:ext cx="4419600" cy="498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sr-Latn-RS" sz="2400" i="1">
                <a:latin typeface="Arial" panose="020B0604020202020204" pitchFamily="34" charset="0"/>
                <a:cs typeface="Arial" panose="020B0604020202020204" pitchFamily="34" charset="0"/>
              </a:rPr>
              <a:t>Rješenje:</a:t>
            </a:r>
            <a:endParaRPr lang="en-US" altLang="sr-Latn-RS" sz="2000" i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sr-Latn-RS" sz="2000">
                <a:latin typeface="Arial" panose="020B0604020202020204" pitchFamily="34" charset="0"/>
                <a:cs typeface="Arial" panose="020B0604020202020204" pitchFamily="34" charset="0"/>
              </a:rPr>
              <a:t>Ivankina brzina je:</a:t>
            </a:r>
            <a:endParaRPr lang="en-US" altLang="sr-Latn-R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sr-Latn-RS" sz="240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sr-Latn-RS" sz="2000" i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altLang="sr-Latn-RS" sz="200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altLang="sr-Latn-RS" sz="2000" i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sr-Latn-RS" sz="200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altLang="sr-Latn-RS" sz="2000" i="1">
                <a:latin typeface="Arial" panose="020B0604020202020204" pitchFamily="34" charset="0"/>
                <a:cs typeface="Arial" panose="020B0604020202020204" pitchFamily="34" charset="0"/>
              </a:rPr>
              <a:t>t = </a:t>
            </a:r>
            <a:r>
              <a:rPr lang="en-US" altLang="sr-Latn-RS" sz="2000">
                <a:latin typeface="Arial" panose="020B0604020202020204" pitchFamily="34" charset="0"/>
                <a:cs typeface="Arial" panose="020B0604020202020204" pitchFamily="34" charset="0"/>
              </a:rPr>
              <a:t>100 m/ 20 s</a:t>
            </a:r>
          </a:p>
          <a:p>
            <a:pPr>
              <a:lnSpc>
                <a:spcPct val="150000"/>
              </a:lnSpc>
            </a:pPr>
            <a:r>
              <a:rPr lang="en-US" altLang="sr-Latn-RS" sz="2000" i="1">
                <a:latin typeface="Arial" panose="020B0604020202020204" pitchFamily="34" charset="0"/>
                <a:cs typeface="Arial" panose="020B0604020202020204" pitchFamily="34" charset="0"/>
              </a:rPr>
              <a:t>             v</a:t>
            </a:r>
            <a:r>
              <a:rPr lang="en-US" altLang="sr-Latn-RS" sz="2000">
                <a:latin typeface="Arial" panose="020B0604020202020204" pitchFamily="34" charset="0"/>
                <a:cs typeface="Arial" panose="020B0604020202020204" pitchFamily="34" charset="0"/>
              </a:rPr>
              <a:t>= 5,0 m/s</a:t>
            </a:r>
          </a:p>
          <a:p>
            <a:pPr>
              <a:lnSpc>
                <a:spcPct val="150000"/>
              </a:lnSpc>
            </a:pPr>
            <a:r>
              <a:rPr lang="en-US" altLang="sr-Latn-RS" sz="2000">
                <a:latin typeface="Arial" panose="020B0604020202020204" pitchFamily="34" charset="0"/>
                <a:cs typeface="Arial" panose="020B0604020202020204" pitchFamily="34" charset="0"/>
              </a:rPr>
              <a:t>Antunova brzina je:</a:t>
            </a:r>
          </a:p>
          <a:p>
            <a:pPr>
              <a:lnSpc>
                <a:spcPct val="150000"/>
              </a:lnSpc>
            </a:pPr>
            <a:r>
              <a:rPr lang="en-US" altLang="sr-Latn-RS" sz="2000"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en-US" altLang="sr-Latn-RS" sz="2000" i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altLang="sr-Latn-RS" sz="200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altLang="sr-Latn-RS" sz="2000" i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sr-Latn-RS" sz="200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altLang="sr-Latn-RS" sz="2000" i="1">
                <a:latin typeface="Arial" panose="020B0604020202020204" pitchFamily="34" charset="0"/>
                <a:cs typeface="Arial" panose="020B0604020202020204" pitchFamily="34" charset="0"/>
              </a:rPr>
              <a:t>t = </a:t>
            </a:r>
            <a:r>
              <a:rPr lang="en-US" altLang="sr-Latn-RS" sz="2000">
                <a:latin typeface="Arial" panose="020B0604020202020204" pitchFamily="34" charset="0"/>
                <a:cs typeface="Arial" panose="020B0604020202020204" pitchFamily="34" charset="0"/>
              </a:rPr>
              <a:t>100 m/ 14 s</a:t>
            </a:r>
          </a:p>
          <a:p>
            <a:pPr>
              <a:lnSpc>
                <a:spcPct val="150000"/>
              </a:lnSpc>
            </a:pPr>
            <a:r>
              <a:rPr lang="en-US" altLang="sr-Latn-RS" sz="2000"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en-US" altLang="sr-Latn-RS" sz="2000" i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altLang="sr-Latn-RS" sz="2000">
                <a:latin typeface="Arial" panose="020B0604020202020204" pitchFamily="34" charset="0"/>
                <a:cs typeface="Arial" panose="020B0604020202020204" pitchFamily="34" charset="0"/>
              </a:rPr>
              <a:t> = 7,1 m/s</a:t>
            </a:r>
          </a:p>
          <a:p>
            <a:pPr>
              <a:lnSpc>
                <a:spcPct val="150000"/>
              </a:lnSpc>
            </a:pPr>
            <a:r>
              <a:rPr lang="en-US" altLang="sr-Latn-RS" sz="2000"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</a:p>
          <a:p>
            <a:pPr>
              <a:lnSpc>
                <a:spcPct val="150000"/>
              </a:lnSpc>
            </a:pPr>
            <a:endParaRPr lang="en-US" altLang="sr-Latn-R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altLang="sr-Latn-RS" sz="24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4315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>
            <a:extLst>
              <a:ext uri="{FF2B5EF4-FFF2-40B4-BE49-F238E27FC236}">
                <a16:creationId xmlns:a16="http://schemas.microsoft.com/office/drawing/2014/main" id="{FD5AC4AF-388E-4F74-3B91-B69DD7D4D628}"/>
              </a:ext>
            </a:extLst>
          </p:cNvPr>
          <p:cNvSpPr/>
          <p:nvPr/>
        </p:nvSpPr>
        <p:spPr>
          <a:xfrm>
            <a:off x="2155794" y="4601592"/>
            <a:ext cx="7696200" cy="113184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>
            <a:spAutoFit/>
          </a:bodyPr>
          <a:lstStyle/>
          <a:p>
            <a:pPr lvl="1"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Pri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promjenama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oblika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tijela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ukupna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masa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ostaje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jednaka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. To je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zakon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očuvanja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mase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.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9E5BFFB6-1367-D156-F1EF-46A444610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594" y="2163192"/>
            <a:ext cx="742950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0727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690E353-1F08-CDB4-DCD9-78D5B45F9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err="1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Gustoća</a:t>
            </a: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 je </a:t>
            </a:r>
            <a:r>
              <a:rPr lang="en-US" sz="2800" dirty="0" err="1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svojstvo</a:t>
            </a: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 </a:t>
            </a:r>
            <a:r>
              <a:rPr lang="en-US" sz="2800" dirty="0" err="1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tvari</a:t>
            </a: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 od </a:t>
            </a:r>
            <a:r>
              <a:rPr lang="en-US" sz="2800" dirty="0" err="1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koje</a:t>
            </a: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 je </a:t>
            </a:r>
            <a:r>
              <a:rPr lang="en-US" sz="2800" dirty="0" err="1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tijelo</a:t>
            </a: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 </a:t>
            </a:r>
            <a:r>
              <a:rPr lang="en-US" sz="2800" dirty="0" err="1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načinjeno</a:t>
            </a: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.</a:t>
            </a:r>
            <a:endParaRPr lang="hr-HR" sz="2800" dirty="0">
              <a:latin typeface="Cambria Math" panose="02040503050406030204" pitchFamily="18" charset="0"/>
              <a:ea typeface="Cambria Math" panose="02040503050406030204" pitchFamily="18" charset="0"/>
              <a:cs typeface="Arial" charset="0"/>
            </a:endParaRPr>
          </a:p>
          <a:p>
            <a:pPr marL="0" indent="0">
              <a:buNone/>
            </a:pPr>
            <a:endParaRPr lang="hr-HR" sz="2800" dirty="0">
              <a:latin typeface="Cambria Math" panose="02040503050406030204" pitchFamily="18" charset="0"/>
              <a:ea typeface="Cambria Math" panose="02040503050406030204" pitchFamily="18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i="1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Mjerna</a:t>
            </a:r>
            <a:r>
              <a:rPr lang="en-US" altLang="en-US" sz="2800" i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 j</a:t>
            </a:r>
            <a:r>
              <a:rPr lang="hr-HR" altLang="en-US" sz="2800" i="1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edinica</a:t>
            </a:r>
            <a:r>
              <a:rPr lang="en-US" altLang="en-US" sz="2800" i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za </a:t>
            </a:r>
            <a:r>
              <a:rPr lang="hr-HR" altLang="en-US" sz="2800" i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hr-HR" altLang="en-US" sz="2800" i="1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gustoć</a:t>
            </a:r>
            <a:r>
              <a:rPr lang="en-US" altLang="en-US" sz="2800" i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u</a:t>
            </a:r>
            <a:r>
              <a:rPr lang="hr-HR" altLang="en-US" sz="2800" i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800" dirty="0"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hr-HR" altLang="en-US" sz="2800" b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kg / m³ </a:t>
            </a:r>
            <a:r>
              <a:rPr lang="hr-HR" altLang="en-U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- kilogram po kub</a:t>
            </a:r>
            <a:r>
              <a:rPr lang="en-US" altLang="en-US" sz="28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ičnom</a:t>
            </a:r>
            <a:r>
              <a:rPr lang="en-US" altLang="en-U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hr-HR" altLang="en-U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metru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hr-HR" altLang="en-US" sz="2800" b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g / cm³ </a:t>
            </a:r>
            <a:r>
              <a:rPr lang="hr-HR" altLang="en-U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- gram po kub</a:t>
            </a:r>
            <a:r>
              <a:rPr lang="en-US" altLang="en-US" sz="28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ičnom</a:t>
            </a:r>
            <a:r>
              <a:rPr lang="en-US" altLang="en-U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hr-HR" altLang="en-U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centimetru</a:t>
            </a:r>
            <a:endParaRPr lang="en-US" altLang="en-US" sz="2800" dirty="0"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r-HR" sz="2800" dirty="0">
              <a:latin typeface="Arial" charset="0"/>
              <a:cs typeface="Arial" charset="0"/>
            </a:endParaRPr>
          </a:p>
          <a:p>
            <a:endParaRPr lang="hr-HR" dirty="0"/>
          </a:p>
        </p:txBody>
      </p:sp>
      <p:grpSp>
        <p:nvGrpSpPr>
          <p:cNvPr id="4" name="Group 7">
            <a:extLst>
              <a:ext uri="{FF2B5EF4-FFF2-40B4-BE49-F238E27FC236}">
                <a16:creationId xmlns:a16="http://schemas.microsoft.com/office/drawing/2014/main" id="{0B42E35D-067A-0A18-F35F-C4D8FFC10859}"/>
              </a:ext>
            </a:extLst>
          </p:cNvPr>
          <p:cNvGrpSpPr>
            <a:grpSpLocks/>
          </p:cNvGrpSpPr>
          <p:nvPr/>
        </p:nvGrpSpPr>
        <p:grpSpPr bwMode="auto">
          <a:xfrm>
            <a:off x="8798509" y="642152"/>
            <a:ext cx="2531719" cy="2369808"/>
            <a:chOff x="8371128" y="-121958"/>
            <a:chExt cx="2531732" cy="2369355"/>
          </a:xfrm>
        </p:grpSpPr>
        <p:graphicFrame>
          <p:nvGraphicFramePr>
            <p:cNvPr id="5" name="Object 2">
              <a:extLst>
                <a:ext uri="{FF2B5EF4-FFF2-40B4-BE49-F238E27FC236}">
                  <a16:creationId xmlns:a16="http://schemas.microsoft.com/office/drawing/2014/main" id="{44686EB8-A267-79BA-7186-ED5495C1A71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79940884"/>
                </p:ext>
              </p:extLst>
            </p:nvPr>
          </p:nvGraphicFramePr>
          <p:xfrm>
            <a:off x="8535364" y="-121958"/>
            <a:ext cx="2000250" cy="17732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444307" imgH="393529" progId="Equation.3">
                    <p:embed/>
                  </p:oleObj>
                </mc:Choice>
                <mc:Fallback>
                  <p:oleObj name="Equation" r:id="rId2" imgW="444307" imgH="393529" progId="Equation.3">
                    <p:embed/>
                    <p:pic>
                      <p:nvPicPr>
                        <p:cNvPr id="17413" name="Object 2">
                          <a:extLst>
                            <a:ext uri="{FF2B5EF4-FFF2-40B4-BE49-F238E27FC236}">
                              <a16:creationId xmlns:a16="http://schemas.microsoft.com/office/drawing/2014/main" id="{62DF70C3-8864-1ABE-E52C-58E7636B0F0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535364" y="-121958"/>
                          <a:ext cx="2000250" cy="17732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4373C73A-33C4-FB20-3CE5-03C6B5208B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71128" y="1478103"/>
              <a:ext cx="2531732" cy="7692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2200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Oznaka za gustoću </a:t>
              </a:r>
              <a:r>
                <a:rPr lang="en-US" altLang="en-US" sz="2200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200" dirty="0" err="1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grčko</a:t>
              </a:r>
              <a:r>
                <a:rPr lang="en-US" altLang="en-US" sz="2200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200" dirty="0" err="1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slovo</a:t>
              </a:r>
              <a:r>
                <a:rPr lang="en-US" altLang="en-US" sz="2200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  </a:t>
              </a:r>
              <a:r>
                <a:rPr lang="el-GR" altLang="en-US" sz="2200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ρ</a:t>
              </a:r>
              <a:r>
                <a:rPr lang="hr-HR" altLang="en-US" sz="2200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 ( </a:t>
              </a:r>
              <a:r>
                <a:rPr lang="hr-HR" altLang="en-US" sz="2200" dirty="0" err="1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ro</a:t>
              </a:r>
              <a:r>
                <a:rPr lang="hr-HR" altLang="en-US" sz="2200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)</a:t>
              </a:r>
              <a:endParaRPr lang="en-US" altLang="en-US" sz="22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TextBox 10">
            <a:extLst>
              <a:ext uri="{FF2B5EF4-FFF2-40B4-BE49-F238E27FC236}">
                <a16:creationId xmlns:a16="http://schemas.microsoft.com/office/drawing/2014/main" id="{48527C61-68B1-7D2C-D7E2-3355D58AC9F8}"/>
              </a:ext>
            </a:extLst>
          </p:cNvPr>
          <p:cNvSpPr txBox="1"/>
          <p:nvPr/>
        </p:nvSpPr>
        <p:spPr>
          <a:xfrm>
            <a:off x="7746507" y="5577396"/>
            <a:ext cx="3990975" cy="5238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800" dirty="0">
                <a:latin typeface="+mn-lt"/>
              </a:rPr>
              <a:t>1 g / cm³ = 1000 kg / m³</a:t>
            </a:r>
            <a:endParaRPr lang="en-US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16774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A53696E2-C9CD-AE8A-189A-B32937E0C4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043" y="829528"/>
            <a:ext cx="10863309" cy="57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Kako</a:t>
            </a:r>
            <a:r>
              <a:rPr lang="en-US" alt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se </a:t>
            </a:r>
            <a:r>
              <a:rPr lang="en-US" alt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odnose</a:t>
            </a:r>
            <a:r>
              <a:rPr lang="en-US" alt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mase </a:t>
            </a:r>
            <a:r>
              <a:rPr lang="en-US" alt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dvaju</a:t>
            </a:r>
            <a:r>
              <a:rPr lang="en-US" alt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tijela</a:t>
            </a:r>
            <a:r>
              <a:rPr lang="en-US" alt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različitih</a:t>
            </a:r>
            <a:r>
              <a:rPr lang="en-US" alt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gustoća</a:t>
            </a:r>
            <a:r>
              <a:rPr lang="en-US" alt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, a </a:t>
            </a:r>
            <a:r>
              <a:rPr lang="hr-HR" alt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j</a:t>
            </a:r>
            <a:r>
              <a:rPr lang="en-US" alt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edn</a:t>
            </a:r>
            <a:r>
              <a:rPr lang="hr-HR" alt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a</a:t>
            </a:r>
            <a:r>
              <a:rPr lang="en-US" alt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kih</a:t>
            </a:r>
            <a:r>
              <a:rPr lang="en-US" alt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obujmova</a:t>
            </a:r>
            <a:r>
              <a:rPr lang="en-US" alt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E606F49C-1782-440E-0309-F7DB1208B8E5}"/>
              </a:ext>
            </a:extLst>
          </p:cNvPr>
          <p:cNvSpPr/>
          <p:nvPr/>
        </p:nvSpPr>
        <p:spPr>
          <a:xfrm>
            <a:off x="840420" y="5528569"/>
            <a:ext cx="9883806" cy="5777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lvl="1"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Od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dva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tijela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jednakih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 </a:t>
            </a:r>
            <a:r>
              <a:rPr lang="hr-HR" sz="2400" dirty="0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volumena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veću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masu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ima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 ono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veće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gustoće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4DDC922-94DA-B008-6418-33BE0A53E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355" y="1880942"/>
            <a:ext cx="4077810" cy="3096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7245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5C9A0F6D-2BF3-8E30-2208-4102B71C5C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367" y="638453"/>
            <a:ext cx="10721266" cy="57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Kako</a:t>
            </a:r>
            <a:r>
              <a:rPr lang="en-US" alt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se </a:t>
            </a:r>
            <a:r>
              <a:rPr lang="en-US" alt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odnose</a:t>
            </a:r>
            <a:r>
              <a:rPr lang="en-US" alt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obujmovi</a:t>
            </a:r>
            <a:r>
              <a:rPr lang="en-US" alt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dvaju</a:t>
            </a:r>
            <a:r>
              <a:rPr lang="en-US" alt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tijela</a:t>
            </a:r>
            <a:r>
              <a:rPr lang="en-US" alt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različitih</a:t>
            </a:r>
            <a:r>
              <a:rPr lang="en-US" alt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gustoća</a:t>
            </a:r>
            <a:r>
              <a:rPr lang="en-US" alt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, a </a:t>
            </a:r>
            <a:r>
              <a:rPr lang="en-US" alt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jednakih</a:t>
            </a:r>
            <a:r>
              <a:rPr lang="en-US" alt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masa?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56A0A111-6D01-F84F-3EE1-32A6398918E9}"/>
              </a:ext>
            </a:extLst>
          </p:cNvPr>
          <p:cNvSpPr/>
          <p:nvPr/>
        </p:nvSpPr>
        <p:spPr>
          <a:xfrm>
            <a:off x="867052" y="5493058"/>
            <a:ext cx="10176769" cy="5777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lvl="1"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Od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dva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tijela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jednakih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masa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,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veći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obujam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 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ima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tijelo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 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manje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 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gustoće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A9656FD-7BD3-F52F-5B87-352BC42AD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786" y="1871964"/>
            <a:ext cx="4051362" cy="3114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855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21FE5D8-645E-AE60-20D6-2DCBED9619C7}"/>
              </a:ext>
            </a:extLst>
          </p:cNvPr>
          <p:cNvSpPr txBox="1"/>
          <p:nvPr/>
        </p:nvSpPr>
        <p:spPr>
          <a:xfrm>
            <a:off x="1554507" y="4716253"/>
            <a:ext cx="8928984" cy="113178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none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Tijelo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pliva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ako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je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njegova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gustoća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manja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od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gustoće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tekućine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Tijelo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tone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na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dno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ako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je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njegova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gustoća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veća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od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gustoće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tekućine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  <a:endParaRPr lang="hr-HR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7034B1A2-8B48-F810-2132-31D9ADF621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262" y="941597"/>
            <a:ext cx="22098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B3F5015F-7966-66A6-0BBD-B09C6E09D0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100" y="1015754"/>
            <a:ext cx="20574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028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0E37DB50-F073-0A4C-EEF7-7612D77F37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9967" y="671512"/>
            <a:ext cx="47660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800" i="1" dirty="0"/>
              <a:t> </a:t>
            </a:r>
            <a:r>
              <a:rPr lang="hr-HR" altLang="en-U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Kako odrediti gustoću tijela?</a:t>
            </a:r>
            <a:endParaRPr lang="en-US" altLang="en-US" sz="2800" dirty="0"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78757F61-33CC-0BBA-5926-25B2C5F093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0672" y="4500563"/>
            <a:ext cx="7142981" cy="168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AutoNum type="arabicPeriod"/>
            </a:pPr>
            <a:r>
              <a:rPr lang="hr-HR" alt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Izmjeriti masu tijela </a:t>
            </a:r>
            <a:r>
              <a:rPr lang="hr-HR" altLang="en-US" sz="2400" b="1" i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m</a:t>
            </a:r>
            <a:r>
              <a:rPr lang="hr-HR" altLang="en-US" sz="2400" i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hr-HR" alt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( vaga).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AutoNum type="arabicPeriod"/>
            </a:pPr>
            <a:r>
              <a:rPr lang="hr-HR" alt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Izmjeriti volumena tijela </a:t>
            </a:r>
            <a:r>
              <a:rPr lang="hr-HR" altLang="en-US" sz="2400" b="1" i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V</a:t>
            </a:r>
            <a:r>
              <a:rPr lang="hr-HR" alt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( menzura ).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AutoNum type="arabicPeriod"/>
            </a:pPr>
            <a:r>
              <a:rPr lang="hr-HR" alt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Izračunati kvocijent mase </a:t>
            </a:r>
            <a:r>
              <a:rPr lang="hr-HR" altLang="en-US" sz="2400" b="1" i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m</a:t>
            </a:r>
            <a:r>
              <a:rPr lang="hr-HR" alt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i volumena </a:t>
            </a:r>
            <a:r>
              <a:rPr lang="en-US" altLang="en-US" sz="2400" b="1" i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V</a:t>
            </a:r>
            <a:r>
              <a:rPr lang="en-US" alt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hr-HR" alt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kamena.</a:t>
            </a:r>
            <a:endParaRPr lang="en-US" altLang="en-US" sz="2400" dirty="0"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943B77C-32C7-0C9A-4F0F-695E50D53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311" y="1835458"/>
            <a:ext cx="4343400" cy="243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953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58673192-2466-124A-B7E7-0EE38F268517}"/>
              </a:ext>
            </a:extLst>
          </p:cNvPr>
          <p:cNvSpPr txBox="1"/>
          <p:nvPr/>
        </p:nvSpPr>
        <p:spPr>
          <a:xfrm>
            <a:off x="533400" y="1828800"/>
            <a:ext cx="8374063" cy="11318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cs typeface="Arial" pitchFamily="34" charset="0"/>
              </a:rPr>
              <a:t>Kolika</a:t>
            </a:r>
            <a:r>
              <a:rPr lang="en-US" sz="2400" dirty="0">
                <a:cs typeface="Arial" pitchFamily="34" charset="0"/>
              </a:rPr>
              <a:t> je masa </a:t>
            </a:r>
            <a:r>
              <a:rPr lang="en-US" sz="2400" dirty="0" err="1">
                <a:cs typeface="Arial" pitchFamily="34" charset="0"/>
              </a:rPr>
              <a:t>vode</a:t>
            </a:r>
            <a:r>
              <a:rPr lang="en-US" sz="2400" dirty="0">
                <a:cs typeface="Arial" pitchFamily="34" charset="0"/>
              </a:rPr>
              <a:t> </a:t>
            </a:r>
            <a:r>
              <a:rPr lang="hr-HR" sz="2400" dirty="0">
                <a:cs typeface="Arial" pitchFamily="34" charset="0"/>
              </a:rPr>
              <a:t>volumena</a:t>
            </a:r>
            <a:r>
              <a:rPr lang="en-US" sz="2400" dirty="0">
                <a:cs typeface="Arial" pitchFamily="34" charset="0"/>
              </a:rPr>
              <a:t> 1 L </a:t>
            </a:r>
            <a:r>
              <a:rPr lang="en-US" sz="2400" dirty="0" err="1">
                <a:cs typeface="Arial" pitchFamily="34" charset="0"/>
              </a:rPr>
              <a:t>ako</a:t>
            </a:r>
            <a:r>
              <a:rPr lang="en-US" sz="2400" dirty="0">
                <a:cs typeface="Arial" pitchFamily="34" charset="0"/>
              </a:rPr>
              <a:t> </a:t>
            </a:r>
            <a:r>
              <a:rPr lang="en-US" sz="2400" dirty="0" err="1">
                <a:cs typeface="Arial" pitchFamily="34" charset="0"/>
              </a:rPr>
              <a:t>znamo</a:t>
            </a:r>
            <a:r>
              <a:rPr lang="en-US" sz="2400" dirty="0">
                <a:cs typeface="Arial" pitchFamily="34" charset="0"/>
              </a:rPr>
              <a:t> da je </a:t>
            </a:r>
            <a:r>
              <a:rPr lang="en-US" sz="2400" dirty="0" err="1">
                <a:cs typeface="Arial" pitchFamily="34" charset="0"/>
              </a:rPr>
              <a:t>gustoća</a:t>
            </a:r>
            <a:endParaRPr lang="en-US" sz="2400" dirty="0">
              <a:cs typeface="Arial" pitchFamily="34" charset="0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cs typeface="Arial" pitchFamily="34" charset="0"/>
              </a:rPr>
              <a:t>vode</a:t>
            </a:r>
            <a:r>
              <a:rPr lang="en-US" sz="2400" dirty="0">
                <a:cs typeface="Arial" pitchFamily="34" charset="0"/>
              </a:rPr>
              <a:t> 1 000 kg/m³?</a:t>
            </a:r>
            <a:endParaRPr lang="hr-HR" sz="2400" dirty="0">
              <a:cs typeface="Arial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7D5C36E-BF99-5E75-1936-71123BC213A4}"/>
              </a:ext>
            </a:extLst>
          </p:cNvPr>
          <p:cNvSpPr txBox="1">
            <a:spLocks/>
          </p:cNvSpPr>
          <p:nvPr/>
        </p:nvSpPr>
        <p:spPr>
          <a:xfrm>
            <a:off x="990600" y="3352800"/>
            <a:ext cx="7186613" cy="2071688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hr-HR" altLang="en-US" sz="2400" i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r-HR" altLang="en-US" sz="2400">
                <a:latin typeface="Arial" panose="020B0604020202020204" pitchFamily="34" charset="0"/>
                <a:cs typeface="Arial" panose="020B0604020202020204" pitchFamily="34" charset="0"/>
              </a:rPr>
              <a:t>= 1 L = 1 dm³ = 0, 001 m³</a:t>
            </a:r>
          </a:p>
          <a:p>
            <a:pPr algn="ctr"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hr-HR" altLang="en-US" sz="2400" i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r-HR" altLang="en-US" sz="24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l-GR" altLang="en-US" sz="2400" i="1">
                <a:latin typeface="Arial" panose="020B0604020202020204" pitchFamily="34" charset="0"/>
                <a:cs typeface="Arial" panose="020B0604020202020204" pitchFamily="34" charset="0"/>
              </a:rPr>
              <a:t>ρ</a:t>
            </a:r>
            <a:r>
              <a:rPr lang="el-GR" altLang="en-US" sz="2400">
                <a:latin typeface="Arial" panose="020B0604020202020204" pitchFamily="34" charset="0"/>
                <a:cs typeface="Arial" panose="020B0604020202020204" pitchFamily="34" charset="0"/>
              </a:rPr>
              <a:t>·</a:t>
            </a:r>
            <a:r>
              <a:rPr lang="hr-HR" altLang="en-US" sz="2400" i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r-HR" altLang="en-US" sz="2400">
                <a:latin typeface="Arial" panose="020B0604020202020204" pitchFamily="34" charset="0"/>
                <a:cs typeface="Arial" panose="020B0604020202020204" pitchFamily="34" charset="0"/>
              </a:rPr>
              <a:t> = 1000 kg /m³· 0,001 m³ = 1 kg</a:t>
            </a:r>
            <a:endParaRPr lang="en-US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buFontTx/>
              <a:buNone/>
              <a:defRPr/>
            </a:pPr>
            <a:r>
              <a:rPr lang="hr-HR" altLang="en-US" sz="2400">
                <a:latin typeface="Arial" panose="020B0604020202020204" pitchFamily="34" charset="0"/>
                <a:cs typeface="Arial" panose="020B0604020202020204" pitchFamily="34" charset="0"/>
              </a:rPr>
              <a:t>Obujam vode od 1 L ima masu 1 kg.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endParaRPr lang="en-US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82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86B4BDC-4E9A-407F-2DF5-25E46623D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8766"/>
            <a:ext cx="10515600" cy="4351338"/>
          </a:xfrm>
        </p:spPr>
        <p:txBody>
          <a:bodyPr/>
          <a:lstStyle/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sr-Latn-RS" sz="2800" b="1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Sila</a:t>
            </a:r>
            <a:r>
              <a:rPr lang="en-US" altLang="sr-Latn-R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je </a:t>
            </a:r>
            <a:r>
              <a:rPr lang="en-US" altLang="sr-Latn-RS" sz="28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fizikalna</a:t>
            </a:r>
            <a:r>
              <a:rPr lang="en-US" altLang="sr-Latn-R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8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veličina</a:t>
            </a:r>
            <a:r>
              <a:rPr lang="en-US" altLang="sr-Latn-R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8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kojom</a:t>
            </a:r>
            <a:r>
              <a:rPr lang="en-US" altLang="sr-Latn-R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8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opisujemo</a:t>
            </a:r>
            <a:r>
              <a:rPr lang="en-US" altLang="sr-Latn-R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8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djelovanje</a:t>
            </a:r>
            <a:r>
              <a:rPr lang="en-US" altLang="sr-Latn-R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8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jednog</a:t>
            </a:r>
            <a:r>
              <a:rPr lang="en-US" altLang="sr-Latn-R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sr-Latn-RS" sz="28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tijela</a:t>
            </a:r>
            <a:r>
              <a:rPr lang="en-US" altLang="sr-Latn-R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8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na</a:t>
            </a:r>
            <a:r>
              <a:rPr lang="en-US" altLang="sr-Latn-R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8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drugo</a:t>
            </a:r>
            <a:r>
              <a:rPr lang="en-US" altLang="sr-Latn-R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8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tijelo</a:t>
            </a:r>
            <a:r>
              <a:rPr lang="en-US" altLang="sr-Latn-R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sr-Latn-RS" sz="28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Oznaka</a:t>
            </a:r>
            <a:r>
              <a:rPr lang="en-US" altLang="sr-Latn-R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za </a:t>
            </a:r>
            <a:r>
              <a:rPr lang="en-US" altLang="sr-Latn-RS" sz="28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silu</a:t>
            </a:r>
            <a:r>
              <a:rPr lang="en-US" altLang="sr-Latn-R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je </a:t>
            </a:r>
            <a:r>
              <a:rPr lang="en-US" altLang="sr-Latn-RS" sz="2800" b="1" i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F</a:t>
            </a:r>
            <a:r>
              <a:rPr lang="en-US" altLang="sr-Latn-R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endParaRPr lang="hr-HR" dirty="0"/>
          </a:p>
        </p:txBody>
      </p:sp>
      <p:sp>
        <p:nvSpPr>
          <p:cNvPr id="4" name="Text Box 10">
            <a:extLst>
              <a:ext uri="{FF2B5EF4-FFF2-40B4-BE49-F238E27FC236}">
                <a16:creationId xmlns:a16="http://schemas.microsoft.com/office/drawing/2014/main" id="{207E818C-7BA7-61A7-9739-83DA93F1C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4397" y="6081713"/>
            <a:ext cx="1352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800">
                <a:latin typeface="Arial" panose="020B0604020202020204" pitchFamily="34" charset="0"/>
              </a:rPr>
              <a:t>Potisna sila</a:t>
            </a:r>
          </a:p>
        </p:txBody>
      </p:sp>
      <p:sp>
        <p:nvSpPr>
          <p:cNvPr id="5" name="Text Box 12">
            <a:extLst>
              <a:ext uri="{FF2B5EF4-FFF2-40B4-BE49-F238E27FC236}">
                <a16:creationId xmlns:a16="http://schemas.microsoft.com/office/drawing/2014/main" id="{C72D9814-03DA-4551-A24F-F3F9333414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5997" y="6081713"/>
            <a:ext cx="1517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800">
                <a:latin typeface="Arial" panose="020B0604020202020204" pitchFamily="34" charset="0"/>
              </a:rPr>
              <a:t>Elastična sila</a:t>
            </a: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CD5F51F5-2B6E-A4E3-DBA4-5A0E5992C1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732" y="2527300"/>
            <a:ext cx="5464766" cy="658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sr-Latn-RS" sz="28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Ako</a:t>
            </a:r>
            <a:r>
              <a:rPr lang="en-US" altLang="sr-Latn-R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8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su</a:t>
            </a:r>
            <a:r>
              <a:rPr lang="en-US" altLang="sr-Latn-R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8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tijela</a:t>
            </a:r>
            <a:r>
              <a:rPr lang="en-US" altLang="sr-Latn-R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u </a:t>
            </a:r>
            <a:r>
              <a:rPr lang="en-US" altLang="sr-Latn-RS" sz="2800" b="1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neposrednu</a:t>
            </a:r>
            <a:r>
              <a:rPr lang="en-US" altLang="sr-Latn-RS" sz="2800" b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800" b="1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dodiru</a:t>
            </a:r>
            <a:endParaRPr lang="en-US" altLang="sr-Latn-RS" sz="2800" b="1" dirty="0"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 Box 11">
            <a:extLst>
              <a:ext uri="{FF2B5EF4-FFF2-40B4-BE49-F238E27FC236}">
                <a16:creationId xmlns:a16="http://schemas.microsoft.com/office/drawing/2014/main" id="{7CEAD266-9452-E229-93C9-C60B68E262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5230" y="6081713"/>
            <a:ext cx="1200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800">
                <a:latin typeface="Arial" panose="020B0604020202020204" pitchFamily="34" charset="0"/>
              </a:rPr>
              <a:t>Sila trenja</a:t>
            </a:r>
          </a:p>
        </p:txBody>
      </p:sp>
      <p:sp>
        <p:nvSpPr>
          <p:cNvPr id="8" name="Text Box 13">
            <a:extLst>
              <a:ext uri="{FF2B5EF4-FFF2-40B4-BE49-F238E27FC236}">
                <a16:creationId xmlns:a16="http://schemas.microsoft.com/office/drawing/2014/main" id="{30C8968A-11ED-42E6-57BD-BEDE12748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5430" y="6081713"/>
            <a:ext cx="1365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800">
                <a:latin typeface="Arial" panose="020B0604020202020204" pitchFamily="34" charset="0"/>
              </a:rPr>
              <a:t>Mišićna sila</a:t>
            </a:r>
          </a:p>
        </p:txBody>
      </p:sp>
      <p:pic>
        <p:nvPicPr>
          <p:cNvPr id="9" name="Picture 14" descr="trenje">
            <a:extLst>
              <a:ext uri="{FF2B5EF4-FFF2-40B4-BE49-F238E27FC236}">
                <a16:creationId xmlns:a16="http://schemas.microsoft.com/office/drawing/2014/main" id="{2597005C-A2A6-6EE9-6CCC-6CA93F939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230" y="4176713"/>
            <a:ext cx="1828800" cy="160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" descr="elastična sila">
            <a:extLst>
              <a:ext uri="{FF2B5EF4-FFF2-40B4-BE49-F238E27FC236}">
                <a16:creationId xmlns:a16="http://schemas.microsoft.com/office/drawing/2014/main" id="{57286AAB-DBDB-FCC0-BC99-B4290982E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430" y="4471988"/>
            <a:ext cx="2057400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6" descr="potisna">
            <a:extLst>
              <a:ext uri="{FF2B5EF4-FFF2-40B4-BE49-F238E27FC236}">
                <a16:creationId xmlns:a16="http://schemas.microsoft.com/office/drawing/2014/main" id="{EA2D522A-8E7A-8A75-96D6-330B5BDCC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830" y="3186113"/>
            <a:ext cx="1811338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7" descr="sila1">
            <a:extLst>
              <a:ext uri="{FF2B5EF4-FFF2-40B4-BE49-F238E27FC236}">
                <a16:creationId xmlns:a16="http://schemas.microsoft.com/office/drawing/2014/main" id="{6CD60107-B84A-19C4-11A6-4C593399A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230" y="3490913"/>
            <a:ext cx="185578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9203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F090427-7C4F-B957-1753-D3ED71847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111" y="351932"/>
            <a:ext cx="10515600" cy="4351338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hr-HR" altLang="sr-Latn-RS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Temelj fizike su fizičke veličine i s pomoću njih se izražavaju zakoni fizike.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hr-HR" altLang="sr-Latn-RS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Svojstva tijela ili fizičke pojave koje možemo mjeriti nazivamo </a:t>
            </a:r>
            <a:r>
              <a:rPr lang="hr-HR" altLang="sr-Latn-RS" u="sng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fizičkom veličinom</a:t>
            </a:r>
            <a:r>
              <a:rPr lang="hr-HR" altLang="sr-Latn-RS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. 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hr-HR" altLang="sr-Latn-RS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Svaka fizička veličina ima svoju brojčanu vrijednost i mjernu jedinicu</a:t>
            </a:r>
            <a:endParaRPr lang="en-US" altLang="sr-Latn-RS" dirty="0"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altLang="sr-Latn-RS" sz="2400" dirty="0"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7D3C20B3-9103-38A4-30A4-098ACC8D32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1856" y="4640401"/>
            <a:ext cx="5928110" cy="196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80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0">
            <a:extLst>
              <a:ext uri="{FF2B5EF4-FFF2-40B4-BE49-F238E27FC236}">
                <a16:creationId xmlns:a16="http://schemas.microsoft.com/office/drawing/2014/main" id="{F6F99A59-09BF-E580-B0BC-91DF4500FC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610" y="385762"/>
            <a:ext cx="7036478" cy="658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sr-Latn-R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Kad </a:t>
            </a:r>
            <a:r>
              <a:rPr lang="en-US" altLang="sr-Latn-RS" sz="28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su</a:t>
            </a:r>
            <a:r>
              <a:rPr lang="en-US" altLang="sr-Latn-R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8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tijela</a:t>
            </a:r>
            <a:r>
              <a:rPr lang="en-US" altLang="sr-Latn-R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u </a:t>
            </a:r>
            <a:r>
              <a:rPr lang="en-US" altLang="sr-Latn-RS" sz="28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dodiru</a:t>
            </a:r>
            <a:r>
              <a:rPr lang="en-US" altLang="sr-Latn-R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8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i</a:t>
            </a:r>
            <a:r>
              <a:rPr lang="en-US" altLang="sr-Latn-R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8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kad</a:t>
            </a:r>
            <a:r>
              <a:rPr lang="en-US" altLang="sr-Latn-R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8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su</a:t>
            </a:r>
            <a:r>
              <a:rPr lang="en-US" altLang="sr-Latn-R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8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tijela</a:t>
            </a:r>
            <a:r>
              <a:rPr lang="en-US" altLang="sr-Latn-R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800" b="1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udaljena</a:t>
            </a:r>
            <a:endParaRPr lang="en-US" altLang="sr-Latn-RS" sz="2800" b="1" dirty="0"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4975A55A-62F5-5686-2C6F-DFFF980BFC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3774" y="3706690"/>
            <a:ext cx="1593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800">
                <a:latin typeface="Arial" panose="020B0604020202020204" pitchFamily="34" charset="0"/>
              </a:rPr>
              <a:t>Električna sila</a:t>
            </a:r>
          </a:p>
        </p:txBody>
      </p:sp>
      <p:sp>
        <p:nvSpPr>
          <p:cNvPr id="6" name="Text Box 10">
            <a:extLst>
              <a:ext uri="{FF2B5EF4-FFF2-40B4-BE49-F238E27FC236}">
                <a16:creationId xmlns:a16="http://schemas.microsoft.com/office/drawing/2014/main" id="{BE400F4A-E8D7-34B1-35E0-6AA288A1B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2849" y="3670177"/>
            <a:ext cx="170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800">
                <a:latin typeface="Arial" panose="020B0604020202020204" pitchFamily="34" charset="0"/>
              </a:rPr>
              <a:t>Magnetska sila</a:t>
            </a:r>
          </a:p>
        </p:txBody>
      </p:sp>
      <p:sp>
        <p:nvSpPr>
          <p:cNvPr id="7" name="Text Box 11">
            <a:extLst>
              <a:ext uri="{FF2B5EF4-FFF2-40B4-BE49-F238E27FC236}">
                <a16:creationId xmlns:a16="http://schemas.microsoft.com/office/drawing/2014/main" id="{4F1B7E50-14EB-0144-A846-DE35BBE019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8449" y="3670177"/>
            <a:ext cx="1060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800">
                <a:latin typeface="Arial" panose="020B0604020202020204" pitchFamily="34" charset="0"/>
              </a:rPr>
              <a:t>Sila teža</a:t>
            </a:r>
          </a:p>
        </p:txBody>
      </p:sp>
      <p:pic>
        <p:nvPicPr>
          <p:cNvPr id="8" name="Picture 12" descr="magnetska sila">
            <a:extLst>
              <a:ext uri="{FF2B5EF4-FFF2-40B4-BE49-F238E27FC236}">
                <a16:creationId xmlns:a16="http://schemas.microsoft.com/office/drawing/2014/main" id="{D6B7763E-3791-45DA-A6EE-AFD4E51E8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449" y="1612777"/>
            <a:ext cx="22098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 descr="slobodan pad">
            <a:extLst>
              <a:ext uri="{FF2B5EF4-FFF2-40B4-BE49-F238E27FC236}">
                <a16:creationId xmlns:a16="http://schemas.microsoft.com/office/drawing/2014/main" id="{9A966E69-61B1-918C-4818-A8B593479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649" y="1612777"/>
            <a:ext cx="2413000" cy="161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elektricna sila">
            <a:extLst>
              <a:ext uri="{FF2B5EF4-FFF2-40B4-BE49-F238E27FC236}">
                <a16:creationId xmlns:a16="http://schemas.microsoft.com/office/drawing/2014/main" id="{4EB74344-A650-970E-C9C3-08524BD36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449" y="1590552"/>
            <a:ext cx="2438400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kstniOkvir 10">
            <a:extLst>
              <a:ext uri="{FF2B5EF4-FFF2-40B4-BE49-F238E27FC236}">
                <a16:creationId xmlns:a16="http://schemas.microsoft.com/office/drawing/2014/main" id="{8D2429B2-F157-838A-8472-1387D4595699}"/>
              </a:ext>
            </a:extLst>
          </p:cNvPr>
          <p:cNvSpPr txBox="1"/>
          <p:nvPr/>
        </p:nvSpPr>
        <p:spPr>
          <a:xfrm>
            <a:off x="1296139" y="5227884"/>
            <a:ext cx="100378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Magnetska i električna sila mogu biti </a:t>
            </a:r>
            <a:r>
              <a:rPr lang="hr-HR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privlačne</a:t>
            </a:r>
            <a:r>
              <a:rPr lang="hr-HR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i </a:t>
            </a:r>
            <a:r>
              <a:rPr lang="hr-HR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odbojne</a:t>
            </a:r>
            <a:r>
              <a:rPr lang="hr-HR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dok sila teža može</a:t>
            </a:r>
          </a:p>
          <a:p>
            <a:r>
              <a:rPr lang="hr-HR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biti samo </a:t>
            </a:r>
            <a:r>
              <a:rPr lang="hr-HR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privlačna</a:t>
            </a:r>
            <a:r>
              <a:rPr lang="hr-H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422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712DD046-56FF-34E4-8E8D-76A5B5C9B4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938" y="1571625"/>
            <a:ext cx="42021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Sila je </a:t>
            </a:r>
            <a:r>
              <a:rPr lang="hr-HR" altLang="sr-Latn-RS" sz="2800" b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vektorska</a:t>
            </a:r>
            <a:r>
              <a:rPr lang="hr-HR" altLang="sr-Latn-R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veličina</a:t>
            </a:r>
            <a:r>
              <a:rPr lang="hr-HR" altLang="sr-Latn-R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D29DEBDC-741D-5FF7-B618-18749DC8C5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3657600"/>
            <a:ext cx="6442533" cy="233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Sila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djeluje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duž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400" b="1" i="1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pravca</a:t>
            </a:r>
            <a:r>
              <a:rPr lang="en-US" altLang="sr-Latn-RS" sz="2400" b="1" i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400" b="1" i="1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djelovanja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sr-Latn-RS" sz="2400" b="1" i="1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Usmjerenje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sile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prikazano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je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strelicom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sr-Latn-RS" sz="2400" b="1" i="1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Hvatište</a:t>
            </a:r>
            <a:r>
              <a:rPr lang="en-US" altLang="sr-Latn-RS" sz="2400" b="1" i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400" b="1" i="1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sile</a:t>
            </a:r>
            <a:r>
              <a:rPr lang="en-US" altLang="sr-Latn-RS" sz="2400" b="1" i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je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početna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točka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u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kojoj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djeluje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sila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sr-Latn-RS" sz="2800" i="1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F396BD3-AD01-1C3E-DC9B-72835B99C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362200"/>
            <a:ext cx="6038850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9311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F9645A6-B095-B833-6CBA-A06090F47E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hr-HR" sz="3200" b="1" dirty="0">
                <a:solidFill>
                  <a:schemeClr val="tx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Elastična sila 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hr-HR" sz="32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hr-HR" sz="28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jest sila kojom se opruga opire djelovanju vanjske sile, koja je  rasteže ili stišće. Kada vanjska sila prestane djelovati, </a:t>
            </a:r>
          </a:p>
          <a:p>
            <a:pPr marL="0" indent="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hr-HR" sz="28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  opruga se pod djelovanjem elastične sile vraća u svoj prvobitni</a:t>
            </a:r>
          </a:p>
          <a:p>
            <a:pPr marL="0" indent="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hr-HR" sz="28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  oblik.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8437041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1CD1842A-F136-E7FA-4BC7-F56DFE23E6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914400"/>
            <a:ext cx="7391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Grafički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prikaz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ovisnosti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produljenja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opruge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 o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sili</a:t>
            </a:r>
            <a:endParaRPr lang="hr-HR" sz="2400" dirty="0">
              <a:solidFill>
                <a:schemeClr val="tx2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9C232F20-093E-4872-AF93-55CCA8CB69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8935" y="4876800"/>
            <a:ext cx="9672743" cy="113178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accent5">
                <a:lumMod val="40000"/>
                <a:lumOff val="6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Koliko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je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puta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veća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sila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koja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rasteže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oprugu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, </a:t>
            </a: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toliko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je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puta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veće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produljenje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opruge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.</a:t>
            </a:r>
            <a:endParaRPr lang="en-US" sz="2800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2801867-E860-C29F-FF39-466B24C02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752600"/>
            <a:ext cx="3419475" cy="275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663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3154F57-242B-6AEE-5DA5-2D0C04279A0B}"/>
              </a:ext>
            </a:extLst>
          </p:cNvPr>
          <p:cNvSpPr txBox="1"/>
          <p:nvPr/>
        </p:nvSpPr>
        <p:spPr>
          <a:xfrm>
            <a:off x="685800" y="2667000"/>
            <a:ext cx="1612900" cy="5238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800" i="1" dirty="0">
                <a:cs typeface="Arial" pitchFamily="34" charset="0"/>
              </a:rPr>
              <a:t>F = k </a:t>
            </a:r>
            <a:r>
              <a:rPr lang="hr-HR" sz="2800" dirty="0">
                <a:cs typeface="Arial" pitchFamily="34" charset="0"/>
              </a:rPr>
              <a:t>·</a:t>
            </a:r>
            <a:r>
              <a:rPr lang="hr-HR" sz="2800" i="1" dirty="0">
                <a:cs typeface="Arial" pitchFamily="34" charset="0"/>
              </a:rPr>
              <a:t> </a:t>
            </a:r>
            <a:r>
              <a:rPr lang="el-GR" sz="2800" dirty="0">
                <a:cs typeface="Arial" pitchFamily="34" charset="0"/>
              </a:rPr>
              <a:t>Δ</a:t>
            </a:r>
            <a:r>
              <a:rPr lang="hr-HR" sz="2800" i="1" dirty="0">
                <a:cs typeface="Arial" pitchFamily="34" charset="0"/>
              </a:rPr>
              <a:t>l</a:t>
            </a:r>
            <a:endParaRPr lang="en-US" sz="2800" i="1" dirty="0"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CC1363-B077-9AC7-FA97-C97966F0ED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2667000"/>
            <a:ext cx="2308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 dirty="0" err="1">
                <a:latin typeface="Arial" panose="020B0604020202020204" pitchFamily="34" charset="0"/>
                <a:cs typeface="Arial" panose="020B0604020202020204" pitchFamily="34" charset="0"/>
              </a:rPr>
              <a:t>Hookeov</a:t>
            </a:r>
            <a:r>
              <a:rPr lang="hr-HR" altLang="sr-Latn-RS" sz="2400" dirty="0">
                <a:latin typeface="Arial" panose="020B0604020202020204" pitchFamily="34" charset="0"/>
                <a:cs typeface="Arial" panose="020B0604020202020204" pitchFamily="34" charset="0"/>
              </a:rPr>
              <a:t> zakon</a:t>
            </a:r>
            <a:endParaRPr lang="en-US" altLang="sr-Latn-R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Arrow Connector 6">
            <a:extLst>
              <a:ext uri="{FF2B5EF4-FFF2-40B4-BE49-F238E27FC236}">
                <a16:creationId xmlns:a16="http://schemas.microsoft.com/office/drawing/2014/main" id="{3A4C5AAC-63C9-F286-A328-B524F4B96731}"/>
              </a:ext>
            </a:extLst>
          </p:cNvPr>
          <p:cNvCxnSpPr/>
          <p:nvPr/>
        </p:nvCxnSpPr>
        <p:spPr>
          <a:xfrm>
            <a:off x="2667000" y="2971800"/>
            <a:ext cx="357188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7">
            <a:extLst>
              <a:ext uri="{FF2B5EF4-FFF2-40B4-BE49-F238E27FC236}">
                <a16:creationId xmlns:a16="http://schemas.microsoft.com/office/drawing/2014/main" id="{166676A2-18F1-A1B4-8159-F8A63D9DB1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4929188"/>
            <a:ext cx="7169828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800" i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k</a:t>
            </a:r>
            <a:r>
              <a:rPr lang="hr-HR" altLang="sr-Latn-R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-  </a:t>
            </a:r>
            <a:r>
              <a:rPr lang="hr-HR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ko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nstanta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opruge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hr-HR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( ovisi o vrsti opruge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                                      –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mjerna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jedinica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N/m</a:t>
            </a:r>
            <a:r>
              <a:rPr lang="hr-HR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)</a:t>
            </a:r>
            <a:endParaRPr lang="en-US" altLang="sr-Latn-RS" sz="2400" dirty="0"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2C31CE5D-DDD8-AA84-9719-119A474B84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1676400"/>
            <a:ext cx="58086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800" i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Produljenje opruge razmjerno je sili</a:t>
            </a:r>
            <a:endParaRPr lang="en-US" altLang="sr-Latn-RS" sz="2800" i="1" dirty="0"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6F1806D9-08CF-1136-056F-9966CE42459E}"/>
              </a:ext>
            </a:extLst>
          </p:cNvPr>
          <p:cNvSpPr txBox="1"/>
          <p:nvPr/>
        </p:nvSpPr>
        <p:spPr>
          <a:xfrm>
            <a:off x="1714500" y="3929063"/>
            <a:ext cx="1666875" cy="5286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l-GR" altLang="sr-Latn-RS" sz="280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hr-HR" altLang="sr-Latn-RS" sz="2800" i="1">
                <a:latin typeface="Arial" panose="020B0604020202020204" pitchFamily="34" charset="0"/>
                <a:cs typeface="Arial" panose="020B0604020202020204" pitchFamily="34" charset="0"/>
              </a:rPr>
              <a:t>l = l</a:t>
            </a:r>
            <a:r>
              <a:rPr lang="hr-HR" altLang="sr-Latn-RS" sz="1400" i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hr-HR" altLang="sr-Latn-RS" sz="2800" i="1">
                <a:latin typeface="Arial" panose="020B0604020202020204" pitchFamily="34" charset="0"/>
                <a:cs typeface="Arial" panose="020B0604020202020204" pitchFamily="34" charset="0"/>
              </a:rPr>
              <a:t> – l</a:t>
            </a:r>
            <a:r>
              <a:rPr lang="hr-HR" altLang="sr-Latn-RS" sz="1400" i="1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altLang="sr-Latn-RS" sz="14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Arrow Connector 10">
            <a:extLst>
              <a:ext uri="{FF2B5EF4-FFF2-40B4-BE49-F238E27FC236}">
                <a16:creationId xmlns:a16="http://schemas.microsoft.com/office/drawing/2014/main" id="{8E6FCA82-89B8-F681-FA64-409D25E12010}"/>
              </a:ext>
            </a:extLst>
          </p:cNvPr>
          <p:cNvCxnSpPr/>
          <p:nvPr/>
        </p:nvCxnSpPr>
        <p:spPr>
          <a:xfrm>
            <a:off x="3500438" y="4214813"/>
            <a:ext cx="357187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1">
            <a:extLst>
              <a:ext uri="{FF2B5EF4-FFF2-40B4-BE49-F238E27FC236}">
                <a16:creationId xmlns:a16="http://schemas.microsoft.com/office/drawing/2014/main" id="{54AAFDAE-A1D2-4608-08DB-714E6BF5A1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0500" y="3929063"/>
            <a:ext cx="27733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>
                <a:latin typeface="Arial" panose="020B0604020202020204" pitchFamily="34" charset="0"/>
                <a:cs typeface="Arial" panose="020B0604020202020204" pitchFamily="34" charset="0"/>
              </a:rPr>
              <a:t>Produljenje opruge</a:t>
            </a:r>
            <a:endParaRPr lang="en-US" altLang="sr-Latn-R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562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  <p:bldP spid="8" grpId="0"/>
      <p:bldP spid="9" grpId="0" animBg="1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DB25ABC-0030-A006-8907-5EEE1C180ED4}"/>
              </a:ext>
            </a:extLst>
          </p:cNvPr>
          <p:cNvSpPr txBox="1">
            <a:spLocks/>
          </p:cNvSpPr>
          <p:nvPr/>
        </p:nvSpPr>
        <p:spPr>
          <a:xfrm>
            <a:off x="304800" y="762000"/>
            <a:ext cx="5867400" cy="846138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Dinamometar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 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Arial" charset="0"/>
              </a:rPr>
              <a:t> </a:t>
            </a:r>
          </a:p>
        </p:txBody>
      </p:sp>
      <p:pic>
        <p:nvPicPr>
          <p:cNvPr id="5" name="Picture 11">
            <a:extLst>
              <a:ext uri="{FF2B5EF4-FFF2-40B4-BE49-F238E27FC236}">
                <a16:creationId xmlns:a16="http://schemas.microsoft.com/office/drawing/2014/main" id="{38D1A8DE-BA66-2C0E-3D53-BAFCF79688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371600"/>
            <a:ext cx="3467100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dinamometri">
            <a:extLst>
              <a:ext uri="{FF2B5EF4-FFF2-40B4-BE49-F238E27FC236}">
                <a16:creationId xmlns:a16="http://schemas.microsoft.com/office/drawing/2014/main" id="{5B69498F-92E6-FBB1-EEC5-7C314E836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09800"/>
            <a:ext cx="2190750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55649325-CD2D-56F1-AD7E-460869EA5E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0499" y="5195657"/>
            <a:ext cx="2675541" cy="1143070"/>
          </a:xfrm>
          <a:prstGeom prst="rect">
            <a:avLst/>
          </a:prstGeom>
          <a:noFill/>
          <a:ln w="9525">
            <a:solidFill>
              <a:schemeClr val="accent5">
                <a:lumMod val="40000"/>
                <a:lumOff val="60000"/>
              </a:schemeClr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Mjerna</a:t>
            </a:r>
            <a:r>
              <a:rPr lang="en-US" sz="2400" b="1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b="1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jedinica</a:t>
            </a:r>
            <a:r>
              <a:rPr lang="en-US" sz="2400" b="1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b="1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sile</a:t>
            </a:r>
            <a:endParaRPr lang="en-US" sz="2400" b="1" dirty="0">
              <a:latin typeface="Cambria Math" panose="02040503050406030204" pitchFamily="18" charset="0"/>
              <a:ea typeface="Cambria Math" panose="02040503050406030204" pitchFamily="18" charset="0"/>
              <a:cs typeface="Arial" pitchFamily="34" charset="0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b="1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  n</a:t>
            </a:r>
            <a:r>
              <a:rPr lang="en-US" sz="2400" b="1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jutn</a:t>
            </a:r>
            <a:r>
              <a:rPr lang="en-US" sz="2400" b="1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( </a:t>
            </a:r>
            <a:r>
              <a:rPr lang="en-US" sz="2400" b="1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znak</a:t>
            </a:r>
            <a:r>
              <a:rPr lang="en-US" sz="2400" b="1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N)</a:t>
            </a:r>
          </a:p>
        </p:txBody>
      </p:sp>
    </p:spTree>
    <p:extLst>
      <p:ext uri="{BB962C8B-B14F-4D97-AF65-F5344CB8AC3E}">
        <p14:creationId xmlns:p14="http://schemas.microsoft.com/office/powerpoint/2010/main" val="26390869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63A04338-B753-C256-A075-A009064A2F52}"/>
              </a:ext>
            </a:extLst>
          </p:cNvPr>
          <p:cNvSpPr txBox="1"/>
          <p:nvPr/>
        </p:nvSpPr>
        <p:spPr>
          <a:xfrm>
            <a:off x="304800" y="1524000"/>
            <a:ext cx="7845425" cy="10445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dirty="0" err="1">
                <a:cs typeface="Arial" pitchFamily="34" charset="0"/>
              </a:rPr>
              <a:t>Uteg</a:t>
            </a:r>
            <a:r>
              <a:rPr lang="en-US" sz="2200" dirty="0">
                <a:cs typeface="Arial" pitchFamily="34" charset="0"/>
              </a:rPr>
              <a:t> </a:t>
            </a:r>
            <a:r>
              <a:rPr lang="en-US" sz="2200" dirty="0" err="1">
                <a:cs typeface="Arial" pitchFamily="34" charset="0"/>
              </a:rPr>
              <a:t>rastegne</a:t>
            </a:r>
            <a:r>
              <a:rPr lang="en-US" sz="2200" dirty="0">
                <a:cs typeface="Arial" pitchFamily="34" charset="0"/>
              </a:rPr>
              <a:t> </a:t>
            </a:r>
            <a:r>
              <a:rPr lang="en-US" sz="2200" dirty="0" err="1">
                <a:cs typeface="Arial" pitchFamily="34" charset="0"/>
              </a:rPr>
              <a:t>oprugu</a:t>
            </a:r>
            <a:r>
              <a:rPr lang="en-US" sz="2200" dirty="0">
                <a:cs typeface="Arial" pitchFamily="34" charset="0"/>
              </a:rPr>
              <a:t> </a:t>
            </a:r>
            <a:r>
              <a:rPr lang="en-US" sz="2200" dirty="0" err="1">
                <a:cs typeface="Arial" pitchFamily="34" charset="0"/>
              </a:rPr>
              <a:t>tako</a:t>
            </a:r>
            <a:r>
              <a:rPr lang="en-US" sz="2200" dirty="0">
                <a:cs typeface="Arial" pitchFamily="34" charset="0"/>
              </a:rPr>
              <a:t> </a:t>
            </a:r>
            <a:r>
              <a:rPr lang="en-US" sz="2200" dirty="0" err="1">
                <a:cs typeface="Arial" pitchFamily="34" charset="0"/>
              </a:rPr>
              <a:t>da</a:t>
            </a:r>
            <a:r>
              <a:rPr lang="en-US" sz="2200" dirty="0">
                <a:cs typeface="Arial" pitchFamily="34" charset="0"/>
              </a:rPr>
              <a:t> se </a:t>
            </a:r>
            <a:r>
              <a:rPr lang="en-US" sz="2200" dirty="0" err="1">
                <a:cs typeface="Arial" pitchFamily="34" charset="0"/>
              </a:rPr>
              <a:t>ona</a:t>
            </a:r>
            <a:r>
              <a:rPr lang="en-US" sz="2200" dirty="0">
                <a:cs typeface="Arial" pitchFamily="34" charset="0"/>
              </a:rPr>
              <a:t> </a:t>
            </a:r>
            <a:r>
              <a:rPr lang="en-US" sz="2200" dirty="0" err="1">
                <a:cs typeface="Arial" pitchFamily="34" charset="0"/>
              </a:rPr>
              <a:t>produlji</a:t>
            </a:r>
            <a:r>
              <a:rPr lang="en-US" sz="2200" dirty="0">
                <a:cs typeface="Arial" pitchFamily="34" charset="0"/>
              </a:rPr>
              <a:t> </a:t>
            </a:r>
            <a:r>
              <a:rPr lang="en-US" sz="2200" dirty="0" err="1">
                <a:cs typeface="Arial" pitchFamily="34" charset="0"/>
              </a:rPr>
              <a:t>za</a:t>
            </a:r>
            <a:r>
              <a:rPr lang="en-US" sz="2200" dirty="0">
                <a:cs typeface="Arial" pitchFamily="34" charset="0"/>
              </a:rPr>
              <a:t> 4 cm.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dirty="0" err="1">
                <a:cs typeface="Arial" pitchFamily="34" charset="0"/>
              </a:rPr>
              <a:t>Kolikom</a:t>
            </a:r>
            <a:r>
              <a:rPr lang="en-US" sz="2200" dirty="0">
                <a:cs typeface="Arial" pitchFamily="34" charset="0"/>
              </a:rPr>
              <a:t> </a:t>
            </a:r>
            <a:r>
              <a:rPr lang="en-US" sz="2200" dirty="0" err="1">
                <a:cs typeface="Arial" pitchFamily="34" charset="0"/>
              </a:rPr>
              <a:t>silom</a:t>
            </a:r>
            <a:r>
              <a:rPr lang="en-US" sz="2200" dirty="0">
                <a:cs typeface="Arial" pitchFamily="34" charset="0"/>
              </a:rPr>
              <a:t> </a:t>
            </a:r>
            <a:r>
              <a:rPr lang="en-US" sz="2200" dirty="0" err="1">
                <a:cs typeface="Arial" pitchFamily="34" charset="0"/>
              </a:rPr>
              <a:t>djeluje</a:t>
            </a:r>
            <a:r>
              <a:rPr lang="en-US" sz="2200" dirty="0">
                <a:cs typeface="Arial" pitchFamily="34" charset="0"/>
              </a:rPr>
              <a:t> </a:t>
            </a:r>
            <a:r>
              <a:rPr lang="en-US" sz="2200" dirty="0" err="1">
                <a:cs typeface="Arial" pitchFamily="34" charset="0"/>
              </a:rPr>
              <a:t>uteg</a:t>
            </a:r>
            <a:r>
              <a:rPr lang="en-US" sz="2200" dirty="0">
                <a:cs typeface="Arial" pitchFamily="34" charset="0"/>
              </a:rPr>
              <a:t> </a:t>
            </a:r>
            <a:r>
              <a:rPr lang="en-US" sz="2200" dirty="0" err="1">
                <a:cs typeface="Arial" pitchFamily="34" charset="0"/>
              </a:rPr>
              <a:t>ako</a:t>
            </a:r>
            <a:r>
              <a:rPr lang="en-US" sz="2200" dirty="0">
                <a:cs typeface="Arial" pitchFamily="34" charset="0"/>
              </a:rPr>
              <a:t> je </a:t>
            </a:r>
            <a:r>
              <a:rPr lang="en-US" sz="2200" dirty="0" err="1">
                <a:cs typeface="Arial" pitchFamily="34" charset="0"/>
              </a:rPr>
              <a:t>konstanta</a:t>
            </a:r>
            <a:r>
              <a:rPr lang="en-US" sz="2200" dirty="0">
                <a:cs typeface="Arial" pitchFamily="34" charset="0"/>
              </a:rPr>
              <a:t> </a:t>
            </a:r>
            <a:r>
              <a:rPr lang="en-US" sz="2200" dirty="0" err="1">
                <a:cs typeface="Arial" pitchFamily="34" charset="0"/>
              </a:rPr>
              <a:t>opruge</a:t>
            </a:r>
            <a:r>
              <a:rPr lang="en-US" sz="2200" dirty="0">
                <a:cs typeface="Arial" pitchFamily="34" charset="0"/>
              </a:rPr>
              <a:t> 100 N/m?</a:t>
            </a:r>
            <a:endParaRPr lang="hr-HR" sz="2200" dirty="0">
              <a:cs typeface="Arial" pitchFamily="34" charset="0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C5213352-B66A-A736-4813-6FE54B598B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819400"/>
            <a:ext cx="4419600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sr-Latn-RS" sz="2400" i="1">
                <a:latin typeface="Arial" panose="020B0604020202020204" pitchFamily="34" charset="0"/>
                <a:cs typeface="Arial" panose="020B0604020202020204" pitchFamily="34" charset="0"/>
              </a:rPr>
              <a:t>Rješenje: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sr-Latn-RS" sz="240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sr-Latn-RS" sz="200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altLang="sr-Latn-RS" sz="2000" i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altLang="sr-Latn-RS" sz="2000">
                <a:latin typeface="Arial" panose="020B0604020202020204" pitchFamily="34" charset="0"/>
                <a:cs typeface="Arial" panose="020B0604020202020204" pitchFamily="34" charset="0"/>
              </a:rPr>
              <a:t> = 4 cm = 0,04 m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sr-Latn-RS" sz="2000" i="1">
                <a:latin typeface="Arial" panose="020B0604020202020204" pitchFamily="34" charset="0"/>
                <a:cs typeface="Arial" panose="020B0604020202020204" pitchFamily="34" charset="0"/>
              </a:rPr>
              <a:t>	k</a:t>
            </a:r>
            <a:r>
              <a:rPr lang="en-US" altLang="sr-Latn-RS" sz="2000">
                <a:latin typeface="Arial" panose="020B0604020202020204" pitchFamily="34" charset="0"/>
                <a:cs typeface="Arial" panose="020B0604020202020204" pitchFamily="34" charset="0"/>
              </a:rPr>
              <a:t> = 100 N/m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sr-Latn-RS" sz="2000" i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sr-Latn-RS" sz="200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altLang="sr-Latn-RS" sz="2000" i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altLang="sr-Latn-RS" sz="2000">
                <a:latin typeface="Arial" panose="020B0604020202020204" pitchFamily="34" charset="0"/>
                <a:cs typeface="Arial" panose="020B0604020202020204" pitchFamily="34" charset="0"/>
              </a:rPr>
              <a:t> · </a:t>
            </a:r>
            <a:r>
              <a:rPr lang="el-GR" altLang="sr-Latn-RS" sz="200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altLang="sr-Latn-RS" sz="2000" i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sr-Latn-RS" sz="2000" i="1">
                <a:latin typeface="Arial" panose="020B0604020202020204" pitchFamily="34" charset="0"/>
                <a:cs typeface="Arial" panose="020B0604020202020204" pitchFamily="34" charset="0"/>
              </a:rPr>
              <a:t>	F</a:t>
            </a:r>
            <a:r>
              <a:rPr lang="en-US" altLang="sr-Latn-RS" sz="2000">
                <a:latin typeface="Arial" panose="020B0604020202020204" pitchFamily="34" charset="0"/>
                <a:cs typeface="Arial" panose="020B0604020202020204" pitchFamily="34" charset="0"/>
              </a:rPr>
              <a:t> = 100 N/m · 0,04 m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sr-Latn-RS" sz="2000" i="1">
                <a:latin typeface="Arial" panose="020B0604020202020204" pitchFamily="34" charset="0"/>
                <a:cs typeface="Arial" panose="020B0604020202020204" pitchFamily="34" charset="0"/>
              </a:rPr>
              <a:t>	F</a:t>
            </a:r>
            <a:r>
              <a:rPr lang="en-US" altLang="sr-Latn-RS" sz="2000">
                <a:latin typeface="Arial" panose="020B0604020202020204" pitchFamily="34" charset="0"/>
                <a:cs typeface="Arial" panose="020B0604020202020204" pitchFamily="34" charset="0"/>
              </a:rPr>
              <a:t> = 4 N</a:t>
            </a:r>
            <a:endParaRPr lang="hr-HR" altLang="sr-Latn-R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1283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6CA2C49-EE52-E249-E1CF-AD3F0E2C0B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843" y="340518"/>
            <a:ext cx="10515600" cy="4351338"/>
          </a:xfrm>
        </p:spPr>
        <p:txBody>
          <a:bodyPr/>
          <a:lstStyle/>
          <a:p>
            <a:r>
              <a:rPr lang="en-US" altLang="sr-Latn-RS" sz="28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Ukupan</a:t>
            </a:r>
            <a:r>
              <a:rPr lang="en-US" altLang="sr-Latn-R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8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rezultat</a:t>
            </a:r>
            <a:r>
              <a:rPr lang="en-US" altLang="sr-Latn-R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8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djelovanja</a:t>
            </a:r>
            <a:r>
              <a:rPr lang="en-US" altLang="sr-Latn-R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8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više</a:t>
            </a:r>
            <a:r>
              <a:rPr lang="en-US" altLang="sr-Latn-R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8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sila</a:t>
            </a:r>
            <a:r>
              <a:rPr lang="en-US" altLang="sr-Latn-R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8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na</a:t>
            </a:r>
            <a:r>
              <a:rPr lang="en-US" altLang="sr-Latn-R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8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tijelo</a:t>
            </a:r>
            <a:r>
              <a:rPr lang="en-US" altLang="sr-Latn-R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8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naziva</a:t>
            </a:r>
            <a:r>
              <a:rPr lang="en-US" altLang="sr-Latn-R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se </a:t>
            </a:r>
            <a:r>
              <a:rPr lang="en-US" altLang="sr-Latn-RS" sz="2800" b="1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rezultanta</a:t>
            </a:r>
            <a:r>
              <a:rPr lang="en-US" altLang="sr-Latn-R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,</a:t>
            </a:r>
            <a:r>
              <a:rPr lang="hr-HR" altLang="sr-Latn-R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i označuje se s R, </a:t>
            </a:r>
            <a:r>
              <a:rPr lang="en-US" altLang="sr-Latn-R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a </a:t>
            </a:r>
            <a:r>
              <a:rPr lang="en-US" altLang="sr-Latn-RS" sz="28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postupak</a:t>
            </a:r>
            <a:r>
              <a:rPr lang="en-US" altLang="sr-Latn-R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8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kojim</a:t>
            </a:r>
            <a:r>
              <a:rPr lang="en-US" altLang="sr-Latn-R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se </a:t>
            </a:r>
            <a:r>
              <a:rPr lang="en-US" altLang="sr-Latn-RS" sz="28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ona</a:t>
            </a:r>
            <a:r>
              <a:rPr lang="en-US" altLang="sr-Latn-R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8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određuje</a:t>
            </a:r>
            <a:r>
              <a:rPr lang="en-US" altLang="sr-Latn-R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8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zove</a:t>
            </a:r>
            <a:r>
              <a:rPr lang="en-US" altLang="sr-Latn-R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se </a:t>
            </a:r>
            <a:r>
              <a:rPr lang="en-US" altLang="sr-Latn-RS" sz="2800" b="1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sastavljanje</a:t>
            </a:r>
            <a:r>
              <a:rPr lang="en-US" altLang="sr-Latn-RS" sz="2800" b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800" b="1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sila</a:t>
            </a:r>
            <a:r>
              <a:rPr lang="en-US" altLang="sr-Latn-RS" sz="32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.</a:t>
            </a:r>
            <a:endParaRPr lang="hr-HR" altLang="sr-Latn-RS" sz="3200" dirty="0"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endParaRPr lang="hr-HR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1C0D421-68CF-6953-9283-28806413C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15" y="2191213"/>
            <a:ext cx="3810000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0E8FAFDE-8548-8C53-443E-AF773ED395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8"/>
          <a:stretch>
            <a:fillRect/>
          </a:stretch>
        </p:blipFill>
        <p:spPr bwMode="auto">
          <a:xfrm>
            <a:off x="5838270" y="2192138"/>
            <a:ext cx="5553075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C80A4983-D48D-B037-9A4A-B167CFFF82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115" y="3735655"/>
            <a:ext cx="3492161" cy="2793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Iznos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rezultante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dviju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sila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ist</a:t>
            </a:r>
            <a:r>
              <a:rPr lang="hr-HR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e </a:t>
            </a:r>
            <a:r>
              <a:rPr lang="hr-HR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orjentacije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i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pravca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djelovanja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jednak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je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zbroju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iznosa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tih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sila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hr-HR" altLang="sr-Latn-R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DCFB68B8-2C37-EC66-5AC8-C0EA04073AC9}"/>
              </a:ext>
            </a:extLst>
          </p:cNvPr>
          <p:cNvSpPr txBox="1"/>
          <p:nvPr/>
        </p:nvSpPr>
        <p:spPr>
          <a:xfrm>
            <a:off x="7014041" y="3735655"/>
            <a:ext cx="3221913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Iznos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rezultante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dviju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sila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suprotn</a:t>
            </a:r>
            <a:r>
              <a:rPr lang="hr-HR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e </a:t>
            </a:r>
            <a:r>
              <a:rPr lang="hr-HR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orjentacije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jednak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je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razlici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iznosa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tih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sila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. </a:t>
            </a:r>
            <a:r>
              <a:rPr lang="hr-HR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Orijentacija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rezultante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jednak</a:t>
            </a:r>
            <a:r>
              <a:rPr lang="hr-HR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a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je </a:t>
            </a:r>
            <a:r>
              <a:rPr lang="hr-HR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orjentaciji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veće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sile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934337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32BA752D-1D62-425E-83D2-47279E8463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199" y="4419600"/>
            <a:ext cx="1071091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800" dirty="0">
                <a:solidFill>
                  <a:schemeClr val="tx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Sila teža 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hr-HR" sz="28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hr-HR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sila koja djeluje na svako tijelo na površini Zemlje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 vertikalno prema dolje </a:t>
            </a:r>
            <a:endParaRPr lang="en-US" sz="2400" dirty="0">
              <a:latin typeface="Cambria Math" panose="02040503050406030204" pitchFamily="18" charset="0"/>
              <a:ea typeface="Cambria Math" panose="02040503050406030204" pitchFamily="18" charset="0"/>
              <a:cs typeface="Arial" pitchFamily="34" charset="0"/>
            </a:endParaRPr>
          </a:p>
        </p:txBody>
      </p:sp>
      <p:graphicFrame>
        <p:nvGraphicFramePr>
          <p:cNvPr id="5" name="Object 5">
            <a:extLst>
              <a:ext uri="{FF2B5EF4-FFF2-40B4-BE49-F238E27FC236}">
                <a16:creationId xmlns:a16="http://schemas.microsoft.com/office/drawing/2014/main" id="{9496A9AB-248B-7482-739E-E37318203B3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19800" y="2362200"/>
          <a:ext cx="1025525" cy="1366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28501" imgH="304668" progId="Equation.3">
                  <p:embed/>
                </p:oleObj>
              </mc:Choice>
              <mc:Fallback>
                <p:oleObj name="Equation" r:id="rId2" imgW="228501" imgH="304668" progId="Equation.3">
                  <p:embed/>
                  <p:pic>
                    <p:nvPicPr>
                      <p:cNvPr id="2050" name="Object 5">
                        <a:extLst>
                          <a:ext uri="{FF2B5EF4-FFF2-40B4-BE49-F238E27FC236}">
                            <a16:creationId xmlns:a16="http://schemas.microsoft.com/office/drawing/2014/main" id="{DCE60A19-4314-4215-E16D-5F6B73FEE7E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2362200"/>
                        <a:ext cx="1025525" cy="1366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6">
            <a:extLst>
              <a:ext uri="{FF2B5EF4-FFF2-40B4-BE49-F238E27FC236}">
                <a16:creationId xmlns:a16="http://schemas.microsoft.com/office/drawing/2014/main" id="{39EE5D86-EC65-B20E-10F5-39CECC5BF3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20" y="500062"/>
            <a:ext cx="3429000" cy="327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9255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3905E48-4C83-6CF1-D30F-24E2CB43BDF0}"/>
              </a:ext>
            </a:extLst>
          </p:cNvPr>
          <p:cNvSpPr txBox="1">
            <a:spLocks/>
          </p:cNvSpPr>
          <p:nvPr/>
        </p:nvSpPr>
        <p:spPr>
          <a:xfrm>
            <a:off x="419100" y="444500"/>
            <a:ext cx="8229600" cy="655638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hr-HR" sz="3600">
                <a:solidFill>
                  <a:schemeClr val="tx2">
                    <a:lumMod val="75000"/>
                  </a:schemeClr>
                </a:solidFill>
                <a:latin typeface="Arial" charset="0"/>
                <a:cs typeface="Arial" charset="0"/>
              </a:rPr>
              <a:t>Težina tijela</a:t>
            </a:r>
            <a:endParaRPr lang="en-US" sz="3600" dirty="0">
              <a:solidFill>
                <a:schemeClr val="tx2">
                  <a:lumMod val="75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7FCAA05-2A54-F1AE-FBD7-07829579D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43000"/>
            <a:ext cx="2590800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D0EC5F7B-64DE-9768-4D66-C46E596878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" y="3865563"/>
            <a:ext cx="7772400" cy="242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800" dirty="0">
                <a:solidFill>
                  <a:schemeClr val="tx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Težina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tijela</a:t>
            </a:r>
            <a:r>
              <a:rPr lang="hr-HR" sz="2800" dirty="0">
                <a:solidFill>
                  <a:schemeClr val="tx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hr-HR" sz="28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hr-HR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sila kojom tijelo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pritišće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podlogu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na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kojoj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stoji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ili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hr-HR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kojom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djeluje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na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ovjes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na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kojemu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visi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.</a:t>
            </a:r>
            <a:r>
              <a:rPr lang="hr-HR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Težinu tijela označavamo s G</a:t>
            </a:r>
            <a:endParaRPr lang="en-US" sz="2400" dirty="0">
              <a:latin typeface="Cambria Math" panose="02040503050406030204" pitchFamily="18" charset="0"/>
              <a:ea typeface="Cambria Math" panose="02040503050406030204" pitchFamily="18" charset="0"/>
              <a:cs typeface="Arial" pitchFamily="34" charset="0"/>
            </a:endParaRPr>
          </a:p>
        </p:txBody>
      </p:sp>
      <p:graphicFrame>
        <p:nvGraphicFramePr>
          <p:cNvPr id="7" name="Object 3">
            <a:extLst>
              <a:ext uri="{FF2B5EF4-FFF2-40B4-BE49-F238E27FC236}">
                <a16:creationId xmlns:a16="http://schemas.microsoft.com/office/drawing/2014/main" id="{6E797112-B9BA-9BA3-2412-CBFEA297FF3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19800" y="2362200"/>
          <a:ext cx="838200" cy="1417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65028" imgH="279279" progId="Equation.3">
                  <p:embed/>
                </p:oleObj>
              </mc:Choice>
              <mc:Fallback>
                <p:oleObj name="Equation" r:id="rId3" imgW="165028" imgH="279279" progId="Equation.3">
                  <p:embed/>
                  <p:pic>
                    <p:nvPicPr>
                      <p:cNvPr id="3074" name="Object 3">
                        <a:extLst>
                          <a:ext uri="{FF2B5EF4-FFF2-40B4-BE49-F238E27FC236}">
                            <a16:creationId xmlns:a16="http://schemas.microsoft.com/office/drawing/2014/main" id="{A9CD1E5B-FDC8-08DC-5FBC-ADE9A3F9907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2362200"/>
                        <a:ext cx="838200" cy="1417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2904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082F511-86C6-2268-69F8-B3BAC4FBA8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2045"/>
            <a:ext cx="10515600" cy="4351338"/>
          </a:xfrm>
        </p:spPr>
        <p:txBody>
          <a:bodyPr/>
          <a:lstStyle/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hr-HR" altLang="en-US" sz="2800" b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Duljina</a:t>
            </a:r>
            <a:r>
              <a:rPr lang="hr-HR" altLang="en-U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lvl="1">
              <a:lnSpc>
                <a:spcPct val="150000"/>
              </a:lnSpc>
            </a:pPr>
            <a:r>
              <a:rPr lang="en-US" alt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O</a:t>
            </a:r>
            <a:r>
              <a:rPr lang="hr-HR" alt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snovna</a:t>
            </a:r>
            <a:r>
              <a:rPr lang="hr-HR" alt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hr-HR" alt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fizi</a:t>
            </a:r>
            <a:r>
              <a:rPr lang="en-US" alt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kalna</a:t>
            </a:r>
            <a:r>
              <a:rPr lang="hr-HR" alt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veličina kojom označavamo </a:t>
            </a:r>
            <a:r>
              <a:rPr lang="en-US" alt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      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   </a:t>
            </a:r>
            <a:r>
              <a:rPr lang="hr-HR" alt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udaljenost između krajnjih točaka tijela kojeg mjerimo</a:t>
            </a:r>
          </a:p>
          <a:p>
            <a:pPr lvl="1">
              <a:lnSpc>
                <a:spcPct val="150000"/>
              </a:lnSpc>
            </a:pPr>
            <a:r>
              <a:rPr lang="en-US" alt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hr-HR" alt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Oznake za duljinu </a:t>
            </a:r>
            <a:r>
              <a:rPr lang="hr-HR" altLang="en-US" sz="2400" i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l, a, d</a:t>
            </a:r>
          </a:p>
          <a:p>
            <a:pPr lvl="1">
              <a:lnSpc>
                <a:spcPct val="150000"/>
              </a:lnSpc>
            </a:pPr>
            <a:r>
              <a:rPr lang="hr-HR" altLang="en-US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Mjerna jedinica – metar (m)</a:t>
            </a:r>
            <a:endParaRPr lang="hr-HR" altLang="en-US" sz="2400" dirty="0"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endParaRPr lang="hr-HR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0207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4">
            <a:extLst>
              <a:ext uri="{FF2B5EF4-FFF2-40B4-BE49-F238E27FC236}">
                <a16:creationId xmlns:a16="http://schemas.microsoft.com/office/drawing/2014/main" id="{28C8ABA4-128F-4B30-D2A2-DC85298D3A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932" y="1600199"/>
            <a:ext cx="4572000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20">
            <a:extLst>
              <a:ext uri="{FF2B5EF4-FFF2-40B4-BE49-F238E27FC236}">
                <a16:creationId xmlns:a16="http://schemas.microsoft.com/office/drawing/2014/main" id="{8CDC9D32-2445-D655-4137-79D6921515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4038600"/>
            <a:ext cx="3344863" cy="2025650"/>
          </a:xfrm>
          <a:prstGeom prst="rect">
            <a:avLst/>
          </a:prstGeom>
          <a:solidFill>
            <a:srgbClr val="DBEEF4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sr-Latn-R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H</a:t>
            </a:r>
            <a:r>
              <a:rPr lang="hr-HR" altLang="sr-Latn-RS" sz="28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vatište</a:t>
            </a:r>
            <a:r>
              <a:rPr lang="hr-HR" altLang="sr-Latn-R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 težine tijela je u podlozi na kojoj tijelo stoji</a:t>
            </a:r>
            <a:r>
              <a:rPr lang="en-US" altLang="sr-Latn-R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  <a:endParaRPr lang="hr-HR" altLang="sr-Latn-RS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7" name="TextBox 20">
            <a:extLst>
              <a:ext uri="{FF2B5EF4-FFF2-40B4-BE49-F238E27FC236}">
                <a16:creationId xmlns:a16="http://schemas.microsoft.com/office/drawing/2014/main" id="{09A487BA-B05B-0967-69D4-EECABA4895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038600"/>
            <a:ext cx="3344863" cy="2025650"/>
          </a:xfrm>
          <a:prstGeom prst="rect">
            <a:avLst/>
          </a:prstGeom>
          <a:solidFill>
            <a:srgbClr val="DBEEF4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hr-HR" altLang="sr-Latn-R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Hvatište sile teže na tijelo u samome je tijelu</a:t>
            </a:r>
            <a:r>
              <a:rPr lang="en-US" altLang="sr-Latn-R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. </a:t>
            </a:r>
            <a:endParaRPr lang="hr-HR" altLang="sr-Latn-RS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8246B365-4AD9-C2AF-D7A1-40CA92A769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055" y="786605"/>
            <a:ext cx="24431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/>
            <a:r>
              <a:rPr lang="hr-HR" altLang="sr-Latn-RS" sz="2400" dirty="0">
                <a:latin typeface="Arial" panose="020B0604020202020204" pitchFamily="34" charset="0"/>
                <a:cs typeface="Arial" panose="020B0604020202020204" pitchFamily="34" charset="0"/>
              </a:rPr>
              <a:t>Težina tijela  →  </a:t>
            </a:r>
            <a:endParaRPr lang="en-US" altLang="sr-Latn-R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19D96CF7-0665-42D4-F89A-5E927CCC82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6066" y="1866104"/>
            <a:ext cx="22685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/>
            <a:r>
              <a:rPr lang="hr-HR" altLang="sr-Latn-RS" sz="2400" dirty="0">
                <a:latin typeface="Arial" panose="020B0604020202020204" pitchFamily="34" charset="0"/>
                <a:cs typeface="Arial" panose="020B0604020202020204" pitchFamily="34" charset="0"/>
              </a:rPr>
              <a:t>Sila teža       →</a:t>
            </a:r>
            <a:endParaRPr lang="en-US" altLang="sr-Latn-R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Object 3" descr="Blue tissue paper">
            <a:extLst>
              <a:ext uri="{FF2B5EF4-FFF2-40B4-BE49-F238E27FC236}">
                <a16:creationId xmlns:a16="http://schemas.microsoft.com/office/drawing/2014/main" id="{390FB340-A20C-DCC3-8501-E882E9A570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4926122"/>
              </p:ext>
            </p:extLst>
          </p:nvPr>
        </p:nvGraphicFramePr>
        <p:xfrm>
          <a:off x="9751218" y="1833563"/>
          <a:ext cx="16764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47700" imgH="241300" progId="Equation.3">
                  <p:embed/>
                </p:oleObj>
              </mc:Choice>
              <mc:Fallback>
                <p:oleObj name="Equation" r:id="rId3" imgW="647700" imgH="241300" progId="Equation.3">
                  <p:embed/>
                  <p:pic>
                    <p:nvPicPr>
                      <p:cNvPr id="5122" name="Object 3" descr="Blue tissue paper">
                        <a:extLst>
                          <a:ext uri="{FF2B5EF4-FFF2-40B4-BE49-F238E27FC236}">
                            <a16:creationId xmlns:a16="http://schemas.microsoft.com/office/drawing/2014/main" id="{43F45C41-8939-23DF-DF14-9532B55B85C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51218" y="1833563"/>
                        <a:ext cx="1676400" cy="609600"/>
                      </a:xfrm>
                      <a:prstGeom prst="rect">
                        <a:avLst/>
                      </a:prstGeom>
                      <a:blipFill dpi="0" rotWithShape="0">
                        <a:blip r:embed="rId5"/>
                        <a:srcRect/>
                        <a:tile tx="0" ty="0" sx="100000" sy="100000" flip="none" algn="tl"/>
                      </a:blipFill>
                      <a:ln w="1905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4" descr="Blue tissue paper">
            <a:extLst>
              <a:ext uri="{FF2B5EF4-FFF2-40B4-BE49-F238E27FC236}">
                <a16:creationId xmlns:a16="http://schemas.microsoft.com/office/drawing/2014/main" id="{48076141-19F9-3EA8-20F2-D93414F2C5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1560477"/>
              </p:ext>
            </p:extLst>
          </p:nvPr>
        </p:nvGraphicFramePr>
        <p:xfrm>
          <a:off x="9781380" y="737393"/>
          <a:ext cx="1646238" cy="560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96641" imgH="203112" progId="Equation.3">
                  <p:embed/>
                </p:oleObj>
              </mc:Choice>
              <mc:Fallback>
                <p:oleObj name="Equation" r:id="rId6" imgW="596641" imgH="203112" progId="Equation.3">
                  <p:embed/>
                  <p:pic>
                    <p:nvPicPr>
                      <p:cNvPr id="5123" name="Object 4" descr="Blue tissue paper">
                        <a:extLst>
                          <a:ext uri="{FF2B5EF4-FFF2-40B4-BE49-F238E27FC236}">
                            <a16:creationId xmlns:a16="http://schemas.microsoft.com/office/drawing/2014/main" id="{7E43CD98-6608-E878-FC7A-87994B23248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81380" y="737393"/>
                        <a:ext cx="1646238" cy="560388"/>
                      </a:xfrm>
                      <a:prstGeom prst="rect">
                        <a:avLst/>
                      </a:prstGeom>
                      <a:blipFill dpi="0" rotWithShape="0">
                        <a:blip r:embed="rId5"/>
                        <a:srcRect/>
                        <a:tile tx="0" ty="0" sx="100000" sy="100000" flip="none" algn="tl"/>
                      </a:blipFill>
                      <a:ln w="1905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5" descr="Blue tissue paper">
            <a:extLst>
              <a:ext uri="{FF2B5EF4-FFF2-40B4-BE49-F238E27FC236}">
                <a16:creationId xmlns:a16="http://schemas.microsoft.com/office/drawing/2014/main" id="{2A84B462-1BA0-2501-42CE-CC437A1CC0C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2182170"/>
              </p:ext>
            </p:extLst>
          </p:nvPr>
        </p:nvGraphicFramePr>
        <p:xfrm>
          <a:off x="8762205" y="2947987"/>
          <a:ext cx="2665413" cy="1204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927100" imgH="419100" progId="Equation.3">
                  <p:embed/>
                </p:oleObj>
              </mc:Choice>
              <mc:Fallback>
                <p:oleObj name="Equation" r:id="rId8" imgW="927100" imgH="419100" progId="Equation.3">
                  <p:embed/>
                  <p:pic>
                    <p:nvPicPr>
                      <p:cNvPr id="5124" name="Object 5" descr="Blue tissue paper">
                        <a:extLst>
                          <a:ext uri="{FF2B5EF4-FFF2-40B4-BE49-F238E27FC236}">
                            <a16:creationId xmlns:a16="http://schemas.microsoft.com/office/drawing/2014/main" id="{03517991-D1BE-8745-72F4-CC76C25F0BE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62205" y="2947987"/>
                        <a:ext cx="2665413" cy="1204913"/>
                      </a:xfrm>
                      <a:prstGeom prst="rect">
                        <a:avLst/>
                      </a:prstGeom>
                      <a:blipFill dpi="0" rotWithShape="0">
                        <a:blip r:embed="rId5"/>
                        <a:srcRect/>
                        <a:tile tx="0" ty="0" sx="100000" sy="100000" flip="none" algn="tl"/>
                      </a:blipFill>
                      <a:ln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20593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4D894F85-9FBA-34FD-E67F-CC4D038BA7EE}"/>
              </a:ext>
            </a:extLst>
          </p:cNvPr>
          <p:cNvSpPr txBox="1"/>
          <p:nvPr/>
        </p:nvSpPr>
        <p:spPr>
          <a:xfrm>
            <a:off x="304800" y="1295400"/>
            <a:ext cx="7262813" cy="1882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err="1">
                <a:latin typeface="+mn-lt"/>
                <a:cs typeface="Arial" pitchFamily="34" charset="0"/>
              </a:rPr>
              <a:t>Jelena</a:t>
            </a:r>
            <a:r>
              <a:rPr lang="en-US" sz="2000" dirty="0">
                <a:latin typeface="+mn-lt"/>
                <a:cs typeface="Arial" pitchFamily="34" charset="0"/>
              </a:rPr>
              <a:t> </a:t>
            </a:r>
            <a:r>
              <a:rPr lang="en-US" sz="2000" dirty="0" err="1">
                <a:latin typeface="+mn-lt"/>
                <a:cs typeface="Arial" pitchFamily="34" charset="0"/>
              </a:rPr>
              <a:t>ima</a:t>
            </a:r>
            <a:r>
              <a:rPr lang="en-US" sz="2000" dirty="0">
                <a:latin typeface="+mn-lt"/>
                <a:cs typeface="Arial" pitchFamily="34" charset="0"/>
              </a:rPr>
              <a:t> </a:t>
            </a:r>
            <a:r>
              <a:rPr lang="en-US" sz="2000" dirty="0" err="1">
                <a:latin typeface="+mn-lt"/>
                <a:cs typeface="Arial" pitchFamily="34" charset="0"/>
              </a:rPr>
              <a:t>masu</a:t>
            </a:r>
            <a:r>
              <a:rPr lang="en-US" sz="2000" dirty="0">
                <a:latin typeface="+mn-lt"/>
                <a:cs typeface="Arial" pitchFamily="34" charset="0"/>
              </a:rPr>
              <a:t> 55 kg.</a:t>
            </a:r>
          </a:p>
          <a:p>
            <a:pPr marL="457200" indent="-4572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lphaLcParenR"/>
              <a:defRPr/>
            </a:pPr>
            <a:r>
              <a:rPr lang="en-US" sz="2000" dirty="0" err="1">
                <a:latin typeface="+mn-lt"/>
                <a:cs typeface="Arial" pitchFamily="34" charset="0"/>
              </a:rPr>
              <a:t>Kolika</a:t>
            </a:r>
            <a:r>
              <a:rPr lang="en-US" sz="2000" dirty="0">
                <a:latin typeface="+mn-lt"/>
                <a:cs typeface="Arial" pitchFamily="34" charset="0"/>
              </a:rPr>
              <a:t> je </a:t>
            </a:r>
            <a:r>
              <a:rPr lang="en-US" sz="2000" dirty="0" err="1">
                <a:latin typeface="+mn-lt"/>
                <a:cs typeface="Arial" pitchFamily="34" charset="0"/>
              </a:rPr>
              <a:t>njezina</a:t>
            </a:r>
            <a:r>
              <a:rPr lang="en-US" sz="2000" dirty="0">
                <a:latin typeface="+mn-lt"/>
                <a:cs typeface="Arial" pitchFamily="34" charset="0"/>
              </a:rPr>
              <a:t> </a:t>
            </a:r>
            <a:r>
              <a:rPr lang="en-US" sz="2000" dirty="0" err="1">
                <a:latin typeface="+mn-lt"/>
                <a:cs typeface="Arial" pitchFamily="34" charset="0"/>
              </a:rPr>
              <a:t>težina</a:t>
            </a:r>
            <a:r>
              <a:rPr lang="en-US" sz="2000" dirty="0">
                <a:latin typeface="+mn-lt"/>
                <a:cs typeface="Arial" pitchFamily="34" charset="0"/>
              </a:rPr>
              <a:t>?</a:t>
            </a:r>
          </a:p>
          <a:p>
            <a:pPr marL="457200" indent="-4572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lphaLcParenR"/>
              <a:defRPr/>
            </a:pPr>
            <a:r>
              <a:rPr lang="en-US" sz="2000" dirty="0">
                <a:latin typeface="+mn-lt"/>
                <a:cs typeface="Arial" pitchFamily="34" charset="0"/>
              </a:rPr>
              <a:t>Na </a:t>
            </a:r>
            <a:r>
              <a:rPr lang="en-US" sz="2000" dirty="0" err="1">
                <a:latin typeface="+mn-lt"/>
                <a:cs typeface="Arial" pitchFamily="34" charset="0"/>
              </a:rPr>
              <a:t>koje</a:t>
            </a:r>
            <a:r>
              <a:rPr lang="en-US" sz="2000" dirty="0">
                <a:latin typeface="+mn-lt"/>
                <a:cs typeface="Arial" pitchFamily="34" charset="0"/>
              </a:rPr>
              <a:t> </a:t>
            </a:r>
            <a:r>
              <a:rPr lang="en-US" sz="2000" dirty="0" err="1">
                <a:latin typeface="+mn-lt"/>
                <a:cs typeface="Arial" pitchFamily="34" charset="0"/>
              </a:rPr>
              <a:t>tijelo</a:t>
            </a:r>
            <a:r>
              <a:rPr lang="en-US" sz="2000" dirty="0">
                <a:latin typeface="+mn-lt"/>
                <a:cs typeface="Arial" pitchFamily="34" charset="0"/>
              </a:rPr>
              <a:t> </a:t>
            </a:r>
            <a:r>
              <a:rPr lang="en-US" sz="2000" dirty="0" err="1">
                <a:latin typeface="+mn-lt"/>
                <a:cs typeface="Arial" pitchFamily="34" charset="0"/>
              </a:rPr>
              <a:t>djeluje</a:t>
            </a:r>
            <a:r>
              <a:rPr lang="en-US" sz="2000" dirty="0">
                <a:latin typeface="+mn-lt"/>
                <a:cs typeface="Arial" pitchFamily="34" charset="0"/>
              </a:rPr>
              <a:t> </a:t>
            </a:r>
            <a:r>
              <a:rPr lang="en-US" sz="2000" dirty="0" err="1">
                <a:latin typeface="+mn-lt"/>
                <a:cs typeface="Arial" pitchFamily="34" charset="0"/>
              </a:rPr>
              <a:t>Jelenina</a:t>
            </a:r>
            <a:r>
              <a:rPr lang="en-US" sz="2000" dirty="0">
                <a:latin typeface="+mn-lt"/>
                <a:cs typeface="Arial" pitchFamily="34" charset="0"/>
              </a:rPr>
              <a:t> </a:t>
            </a:r>
            <a:r>
              <a:rPr lang="en-US" sz="2000" dirty="0" err="1">
                <a:latin typeface="+mn-lt"/>
                <a:cs typeface="Arial" pitchFamily="34" charset="0"/>
              </a:rPr>
              <a:t>težina</a:t>
            </a:r>
            <a:r>
              <a:rPr lang="en-US" sz="2000" dirty="0">
                <a:latin typeface="+mn-lt"/>
                <a:cs typeface="Arial" pitchFamily="34" charset="0"/>
              </a:rPr>
              <a:t> </a:t>
            </a:r>
            <a:r>
              <a:rPr lang="en-US" sz="2000" dirty="0" err="1">
                <a:latin typeface="+mn-lt"/>
                <a:cs typeface="Arial" pitchFamily="34" charset="0"/>
              </a:rPr>
              <a:t>kada</a:t>
            </a:r>
            <a:r>
              <a:rPr lang="en-US" sz="2000" dirty="0">
                <a:latin typeface="+mn-lt"/>
                <a:cs typeface="Arial" pitchFamily="34" charset="0"/>
              </a:rPr>
              <a:t> </a:t>
            </a:r>
            <a:r>
              <a:rPr lang="en-US" sz="2000" dirty="0" err="1">
                <a:latin typeface="+mn-lt"/>
                <a:cs typeface="Arial" pitchFamily="34" charset="0"/>
              </a:rPr>
              <a:t>ona</a:t>
            </a:r>
            <a:r>
              <a:rPr lang="en-US" sz="2000" dirty="0">
                <a:latin typeface="+mn-lt"/>
                <a:cs typeface="Arial" pitchFamily="34" charset="0"/>
              </a:rPr>
              <a:t> </a:t>
            </a:r>
            <a:r>
              <a:rPr lang="en-US" sz="2000" dirty="0" err="1">
                <a:latin typeface="+mn-lt"/>
                <a:cs typeface="Arial" pitchFamily="34" charset="0"/>
              </a:rPr>
              <a:t>stoji</a:t>
            </a:r>
            <a:r>
              <a:rPr lang="en-US" sz="2000" dirty="0">
                <a:latin typeface="+mn-lt"/>
                <a:cs typeface="Arial" pitchFamily="34" charset="0"/>
              </a:rPr>
              <a:t> u </a:t>
            </a:r>
            <a:r>
              <a:rPr lang="en-US" sz="2000" dirty="0" err="1">
                <a:latin typeface="+mn-lt"/>
                <a:cs typeface="Arial" pitchFamily="34" charset="0"/>
              </a:rPr>
              <a:t>sobi</a:t>
            </a:r>
            <a:r>
              <a:rPr lang="en-US" sz="2000" dirty="0">
                <a:latin typeface="+mn-lt"/>
                <a:cs typeface="Arial" pitchFamily="34" charset="0"/>
              </a:rPr>
              <a:t>?</a:t>
            </a:r>
          </a:p>
          <a:p>
            <a:pPr marL="457200" indent="-4572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lphaLcParenR"/>
              <a:defRPr/>
            </a:pPr>
            <a:r>
              <a:rPr lang="en-US" sz="2000" dirty="0" err="1">
                <a:latin typeface="+mn-lt"/>
                <a:cs typeface="Arial" pitchFamily="34" charset="0"/>
              </a:rPr>
              <a:t>Kolika</a:t>
            </a:r>
            <a:r>
              <a:rPr lang="en-US" sz="2000" dirty="0">
                <a:latin typeface="+mn-lt"/>
                <a:cs typeface="Arial" pitchFamily="34" charset="0"/>
              </a:rPr>
              <a:t> </a:t>
            </a:r>
            <a:r>
              <a:rPr lang="en-US" sz="2000" dirty="0" err="1">
                <a:latin typeface="+mn-lt"/>
                <a:cs typeface="Arial" pitchFamily="34" charset="0"/>
              </a:rPr>
              <a:t>sila</a:t>
            </a:r>
            <a:r>
              <a:rPr lang="en-US" sz="2000" dirty="0">
                <a:latin typeface="+mn-lt"/>
                <a:cs typeface="Arial" pitchFamily="34" charset="0"/>
              </a:rPr>
              <a:t> </a:t>
            </a:r>
            <a:r>
              <a:rPr lang="en-US" sz="2000" dirty="0" err="1">
                <a:latin typeface="+mn-lt"/>
                <a:cs typeface="Arial" pitchFamily="34" charset="0"/>
              </a:rPr>
              <a:t>teža</a:t>
            </a:r>
            <a:r>
              <a:rPr lang="en-US" sz="2000" dirty="0">
                <a:latin typeface="+mn-lt"/>
                <a:cs typeface="Arial" pitchFamily="34" charset="0"/>
              </a:rPr>
              <a:t> </a:t>
            </a:r>
            <a:r>
              <a:rPr lang="en-US" sz="2000" dirty="0" err="1">
                <a:latin typeface="+mn-lt"/>
                <a:cs typeface="Arial" pitchFamily="34" charset="0"/>
              </a:rPr>
              <a:t>djeluje</a:t>
            </a:r>
            <a:r>
              <a:rPr lang="en-US" sz="2000" dirty="0">
                <a:latin typeface="+mn-lt"/>
                <a:cs typeface="Arial" pitchFamily="34" charset="0"/>
              </a:rPr>
              <a:t> </a:t>
            </a:r>
            <a:r>
              <a:rPr lang="en-US" sz="2000" dirty="0" err="1">
                <a:latin typeface="+mn-lt"/>
                <a:cs typeface="Arial" pitchFamily="34" charset="0"/>
              </a:rPr>
              <a:t>na</a:t>
            </a:r>
            <a:r>
              <a:rPr lang="en-US" sz="2000" dirty="0">
                <a:latin typeface="+mn-lt"/>
                <a:cs typeface="Arial" pitchFamily="34" charset="0"/>
              </a:rPr>
              <a:t> </a:t>
            </a:r>
            <a:r>
              <a:rPr lang="en-US" sz="2000" dirty="0" err="1">
                <a:latin typeface="+mn-lt"/>
                <a:cs typeface="Arial" pitchFamily="34" charset="0"/>
              </a:rPr>
              <a:t>Jelenu</a:t>
            </a:r>
            <a:r>
              <a:rPr lang="en-US" sz="2000" dirty="0">
                <a:latin typeface="+mn-lt"/>
                <a:cs typeface="Arial" pitchFamily="34" charset="0"/>
              </a:rPr>
              <a:t>?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51E967F2-F689-FC51-A0BB-FEB7EDC88A02}"/>
              </a:ext>
            </a:extLst>
          </p:cNvPr>
          <p:cNvSpPr txBox="1"/>
          <p:nvPr/>
        </p:nvSpPr>
        <p:spPr>
          <a:xfrm>
            <a:off x="381000" y="3657600"/>
            <a:ext cx="6553200" cy="2492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i="1" dirty="0" err="1">
                <a:latin typeface="+mn-lt"/>
                <a:cs typeface="Arial" pitchFamily="34" charset="0"/>
              </a:rPr>
              <a:t>Rješenje</a:t>
            </a:r>
            <a:r>
              <a:rPr lang="en-US" sz="2000" i="1" dirty="0">
                <a:latin typeface="+mn-lt"/>
                <a:cs typeface="Arial" pitchFamily="34" charset="0"/>
              </a:rPr>
              <a:t>:</a:t>
            </a:r>
          </a:p>
          <a:p>
            <a:pPr marL="457200" indent="-4572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lphaLcParenR"/>
              <a:defRPr/>
            </a:pPr>
            <a:r>
              <a:rPr lang="en-US" sz="2000" i="1" dirty="0">
                <a:latin typeface="+mn-lt"/>
                <a:cs typeface="Arial" pitchFamily="34" charset="0"/>
              </a:rPr>
              <a:t>G</a:t>
            </a:r>
            <a:r>
              <a:rPr lang="en-US" sz="2000" dirty="0">
                <a:latin typeface="+mn-lt"/>
                <a:cs typeface="Arial" pitchFamily="34" charset="0"/>
              </a:rPr>
              <a:t> = </a:t>
            </a:r>
            <a:r>
              <a:rPr lang="en-US" sz="2000" i="1" dirty="0">
                <a:latin typeface="+mn-lt"/>
                <a:cs typeface="Arial" pitchFamily="34" charset="0"/>
              </a:rPr>
              <a:t>m</a:t>
            </a:r>
            <a:r>
              <a:rPr lang="en-US" sz="2000" dirty="0">
                <a:latin typeface="+mn-lt"/>
                <a:cs typeface="Arial" pitchFamily="34" charset="0"/>
              </a:rPr>
              <a:t> · </a:t>
            </a:r>
            <a:r>
              <a:rPr lang="en-US" sz="2000" i="1" dirty="0">
                <a:latin typeface="+mn-lt"/>
                <a:cs typeface="Arial" pitchFamily="34" charset="0"/>
              </a:rPr>
              <a:t>g = </a:t>
            </a:r>
            <a:r>
              <a:rPr lang="en-US" sz="2000" dirty="0">
                <a:latin typeface="+mn-lt"/>
                <a:cs typeface="Arial" pitchFamily="34" charset="0"/>
              </a:rPr>
              <a:t>55 kg ·10 N/kg = 550 N</a:t>
            </a:r>
          </a:p>
          <a:p>
            <a:pPr marL="457200" indent="-4572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lphaLcParenR"/>
              <a:defRPr/>
            </a:pPr>
            <a:r>
              <a:rPr lang="en-US" sz="2000" dirty="0" err="1">
                <a:latin typeface="+mn-lt"/>
                <a:cs typeface="Arial" pitchFamily="34" charset="0"/>
              </a:rPr>
              <a:t>Jelenina</a:t>
            </a:r>
            <a:r>
              <a:rPr lang="en-US" sz="2000" dirty="0">
                <a:latin typeface="+mn-lt"/>
                <a:cs typeface="Arial" pitchFamily="34" charset="0"/>
              </a:rPr>
              <a:t> </a:t>
            </a:r>
            <a:r>
              <a:rPr lang="en-US" sz="2000" dirty="0" err="1">
                <a:latin typeface="+mn-lt"/>
                <a:cs typeface="Arial" pitchFamily="34" charset="0"/>
              </a:rPr>
              <a:t>težina</a:t>
            </a:r>
            <a:r>
              <a:rPr lang="en-US" sz="2000" dirty="0">
                <a:latin typeface="+mn-lt"/>
                <a:cs typeface="Arial" pitchFamily="34" charset="0"/>
              </a:rPr>
              <a:t> </a:t>
            </a:r>
            <a:r>
              <a:rPr lang="en-US" sz="2000" dirty="0" err="1">
                <a:latin typeface="+mn-lt"/>
                <a:cs typeface="Arial" pitchFamily="34" charset="0"/>
              </a:rPr>
              <a:t>djeluje</a:t>
            </a:r>
            <a:r>
              <a:rPr lang="en-US" sz="2000" dirty="0">
                <a:latin typeface="+mn-lt"/>
                <a:cs typeface="Arial" pitchFamily="34" charset="0"/>
              </a:rPr>
              <a:t> </a:t>
            </a:r>
            <a:r>
              <a:rPr lang="en-US" sz="2000" dirty="0" err="1">
                <a:latin typeface="+mn-lt"/>
                <a:cs typeface="Arial" pitchFamily="34" charset="0"/>
              </a:rPr>
              <a:t>na</a:t>
            </a:r>
            <a:r>
              <a:rPr lang="en-US" sz="2000" dirty="0">
                <a:latin typeface="+mn-lt"/>
                <a:cs typeface="Arial" pitchFamily="34" charset="0"/>
              </a:rPr>
              <a:t> pod.</a:t>
            </a:r>
          </a:p>
          <a:p>
            <a:pPr marL="457200" indent="-4572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lphaLcParenR"/>
              <a:defRPr/>
            </a:pPr>
            <a:r>
              <a:rPr lang="en-US" sz="2000" i="1" dirty="0" err="1">
                <a:latin typeface="+mn-lt"/>
                <a:cs typeface="Arial" pitchFamily="34" charset="0"/>
              </a:rPr>
              <a:t>F</a:t>
            </a:r>
            <a:r>
              <a:rPr lang="en-US" sz="1400" i="1" dirty="0" err="1">
                <a:latin typeface="+mn-lt"/>
                <a:cs typeface="Arial" pitchFamily="34" charset="0"/>
              </a:rPr>
              <a:t>g</a:t>
            </a:r>
            <a:r>
              <a:rPr lang="en-US" sz="2000" dirty="0">
                <a:latin typeface="+mn-lt"/>
                <a:cs typeface="Arial" pitchFamily="34" charset="0"/>
              </a:rPr>
              <a:t> = 550 N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+mn-lt"/>
                <a:cs typeface="Arial" pitchFamily="34" charset="0"/>
              </a:rPr>
              <a:t>	</a:t>
            </a:r>
            <a:endParaRPr lang="hr-HR" sz="2400" dirty="0"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360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8BF5134B-2019-9372-A2B0-F7AB551BC6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914400"/>
            <a:ext cx="250825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hr-HR" altLang="sr-Latn-RS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Uzgon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3738F429-CE09-5001-340A-B0B9F65E26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709988"/>
            <a:ext cx="5365750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/>
            <a:r>
              <a:rPr lang="hr-HR" altLang="sr-Latn-RS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hr-HR" altLang="sr-Latn-R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Sila kojom tekućina djeluje na uronjeno tijelo vertikalno prema gore zove se uzgon.</a:t>
            </a:r>
            <a:endParaRPr lang="en-US" altLang="sr-Latn-R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47BA68FB-0E5C-3C71-D762-A2FA5F46C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839913"/>
            <a:ext cx="7681913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pl-PL" altLang="sr-Latn-RS" sz="3200">
                <a:latin typeface="Calibri" panose="020F0502020204030204" pitchFamily="34" charset="0"/>
              </a:rPr>
              <a:t>Zašto je težina tijela uronjena u vodu manja 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pl-PL" altLang="sr-Latn-RS" sz="3200">
                <a:latin typeface="Calibri" panose="020F0502020204030204" pitchFamily="34" charset="0"/>
              </a:rPr>
              <a:t>nego kada je ono i</a:t>
            </a:r>
            <a:r>
              <a:rPr lang="hr-HR" altLang="sr-Latn-RS" sz="3200">
                <a:latin typeface="Calibri" panose="020F0502020204030204" pitchFamily="34" charset="0"/>
              </a:rPr>
              <a:t>zvan vode?</a:t>
            </a:r>
            <a:endParaRPr lang="en-US" altLang="sr-Latn-RS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Slika 1">
            <a:extLst>
              <a:ext uri="{FF2B5EF4-FFF2-40B4-BE49-F238E27FC236}">
                <a16:creationId xmlns:a16="http://schemas.microsoft.com/office/drawing/2014/main" id="{B12496D6-3282-D259-DBCE-78ADC11AE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762250"/>
            <a:ext cx="256857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1770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D628ECB-0617-B8B6-BA4C-ED869F415B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365" y="515645"/>
            <a:ext cx="7539038" cy="332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800" dirty="0">
                <a:solidFill>
                  <a:schemeClr val="tx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Trenje 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hr-HR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sila koja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otežava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klizanje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ili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kotrljanje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jednog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tijela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po</a:t>
            </a:r>
            <a:endParaRPr lang="en-US" sz="2400" dirty="0">
              <a:latin typeface="Cambria Math" panose="02040503050406030204" pitchFamily="18" charset="0"/>
              <a:ea typeface="Cambria Math" panose="02040503050406030204" pitchFamily="18" charset="0"/>
              <a:cs typeface="Arial" pitchFamily="34" charset="0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površini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drugog</a:t>
            </a:r>
            <a:endParaRPr lang="en-US" sz="2400" dirty="0">
              <a:latin typeface="Cambria Math" panose="02040503050406030204" pitchFamily="18" charset="0"/>
              <a:ea typeface="Cambria Math" panose="02040503050406030204" pitchFamily="18" charset="0"/>
              <a:cs typeface="Arial" pitchFamily="34" charset="0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hr-HR" sz="2400" dirty="0">
              <a:latin typeface="Cambria Math" panose="02040503050406030204" pitchFamily="18" charset="0"/>
              <a:ea typeface="Cambria Math" panose="02040503050406030204" pitchFamily="18" charset="0"/>
              <a:cs typeface="Arial" pitchFamily="34" charset="0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hr-HR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sila trenja djeluje suprotno od smjera gibanja tijela.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grpSp>
        <p:nvGrpSpPr>
          <p:cNvPr id="5" name="Group 8">
            <a:extLst>
              <a:ext uri="{FF2B5EF4-FFF2-40B4-BE49-F238E27FC236}">
                <a16:creationId xmlns:a16="http://schemas.microsoft.com/office/drawing/2014/main" id="{2916F420-0460-2E2E-2A06-A3FA2BE93FBE}"/>
              </a:ext>
            </a:extLst>
          </p:cNvPr>
          <p:cNvGrpSpPr>
            <a:grpSpLocks/>
          </p:cNvGrpSpPr>
          <p:nvPr/>
        </p:nvGrpSpPr>
        <p:grpSpPr bwMode="auto">
          <a:xfrm>
            <a:off x="3261065" y="4305670"/>
            <a:ext cx="4598988" cy="633413"/>
            <a:chOff x="714348" y="3719515"/>
            <a:chExt cx="4598178" cy="633417"/>
          </a:xfrm>
        </p:grpSpPr>
        <p:sp>
          <p:nvSpPr>
            <p:cNvPr id="6" name="TextBox 4">
              <a:extLst>
                <a:ext uri="{FF2B5EF4-FFF2-40B4-BE49-F238E27FC236}">
                  <a16:creationId xmlns:a16="http://schemas.microsoft.com/office/drawing/2014/main" id="{963762D0-1035-7D12-DD67-CA7D376D94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4348" y="3786192"/>
              <a:ext cx="2968238" cy="461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sr-Latn-RS" sz="2400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Oznaka za silu trenja </a:t>
              </a:r>
              <a:endPara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endParaRPr>
            </a:p>
          </p:txBody>
        </p:sp>
        <p:cxnSp>
          <p:nvCxnSpPr>
            <p:cNvPr id="7" name="Straight Arrow Connector 22">
              <a:extLst>
                <a:ext uri="{FF2B5EF4-FFF2-40B4-BE49-F238E27FC236}">
                  <a16:creationId xmlns:a16="http://schemas.microsoft.com/office/drawing/2014/main" id="{31DE36C2-50F2-393D-2230-12E17C56EC47}"/>
                </a:ext>
              </a:extLst>
            </p:cNvPr>
            <p:cNvCxnSpPr/>
            <p:nvPr/>
          </p:nvCxnSpPr>
          <p:spPr>
            <a:xfrm>
              <a:off x="3990371" y="4024317"/>
              <a:ext cx="49997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aphicFrame>
          <p:nvGraphicFramePr>
            <p:cNvPr id="8" name="Object 2">
              <a:extLst>
                <a:ext uri="{FF2B5EF4-FFF2-40B4-BE49-F238E27FC236}">
                  <a16:creationId xmlns:a16="http://schemas.microsoft.com/office/drawing/2014/main" id="{A4E22012-6F73-040A-BB99-8FC97B17313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600198" y="3719515"/>
            <a:ext cx="712328" cy="63341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203112" imgH="228501" progId="Equation.3">
                    <p:embed/>
                  </p:oleObj>
                </mc:Choice>
                <mc:Fallback>
                  <p:oleObj name="Equation" r:id="rId2" imgW="203112" imgH="228501" progId="Equation.3">
                    <p:embed/>
                    <p:pic>
                      <p:nvPicPr>
                        <p:cNvPr id="15367" name="Object 2">
                          <a:extLst>
                            <a:ext uri="{FF2B5EF4-FFF2-40B4-BE49-F238E27FC236}">
                              <a16:creationId xmlns:a16="http://schemas.microsoft.com/office/drawing/2014/main" id="{E7676F0B-F350-A62A-FAEC-388B0814DB2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00198" y="3719515"/>
                          <a:ext cx="712328" cy="63341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305666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id="{5FEAF015-241C-9649-49C9-722A3EE81A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0600" y="2841627"/>
            <a:ext cx="7362825" cy="1319212"/>
          </a:xfrm>
          <a:prstGeom prst="rect">
            <a:avLst/>
          </a:prstGeom>
          <a:noFill/>
          <a:ln w="9525">
            <a:solidFill>
              <a:schemeClr val="accent5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800" dirty="0">
                <a:latin typeface="+mn-lt"/>
              </a:rPr>
              <a:t>Na koji bi način lakše gurali tešku kutiju?</a:t>
            </a: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800" dirty="0">
                <a:solidFill>
                  <a:srgbClr val="FF0000"/>
                </a:solidFill>
                <a:latin typeface="+mn-lt"/>
              </a:rPr>
              <a:t>Dodavanjem kotačića ili podmazivanjem podloge.</a:t>
            </a:r>
            <a:endParaRPr lang="en-US" sz="28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AD11BEA3-7DB8-B9B4-4296-00BAC2F447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41" y="801687"/>
            <a:ext cx="258127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1C45E213-DC05-8147-E9BB-CD378CDDD3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738" y="1088254"/>
            <a:ext cx="54673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7378DBD0-68D8-6024-8149-271FCBA7D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721"/>
          <a:stretch>
            <a:fillRect/>
          </a:stretch>
        </p:blipFill>
        <p:spPr bwMode="auto">
          <a:xfrm>
            <a:off x="2129161" y="4600579"/>
            <a:ext cx="3581400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7910A0EB-0BF1-524B-BC94-146ADD4ED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95"/>
          <a:stretch>
            <a:fillRect/>
          </a:stretch>
        </p:blipFill>
        <p:spPr bwMode="auto">
          <a:xfrm>
            <a:off x="6320161" y="4305304"/>
            <a:ext cx="3584575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F57F3200-6226-EBFA-405F-D95592BF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4729" y="6150746"/>
            <a:ext cx="69516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Sila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trenja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pri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kotrljanju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400" b="1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manja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je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nego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pri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klizanju</a:t>
            </a:r>
            <a:r>
              <a:rPr lang="en-US" altLang="sr-Latn-R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hr-HR" altLang="sr-Latn-R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368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0FF1D15-115B-A081-31EA-B417AADD1907}"/>
              </a:ext>
            </a:extLst>
          </p:cNvPr>
          <p:cNvSpPr txBox="1"/>
          <p:nvPr/>
        </p:nvSpPr>
        <p:spPr>
          <a:xfrm>
            <a:off x="574829" y="1743075"/>
            <a:ext cx="8839200" cy="16859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Sila trenja ovisi o </a:t>
            </a:r>
            <a:r>
              <a:rPr lang="hr-HR" sz="2400" b="1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težini tijela </a:t>
            </a:r>
            <a:r>
              <a:rPr lang="hr-HR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i </a:t>
            </a:r>
            <a:r>
              <a:rPr lang="hr-HR" sz="2400" b="1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hrapavosti podloge </a:t>
            </a:r>
            <a:r>
              <a:rPr lang="hr-HR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, a </a:t>
            </a:r>
          </a:p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ne ovisi o veličini dodirnih površina.  Na horizontalnoj podlozi jednaka je umnošku faktora trenja i težine tijela</a:t>
            </a:r>
            <a:endParaRPr lang="en-US" sz="2400" dirty="0">
              <a:latin typeface="Cambria Math" panose="02040503050406030204" pitchFamily="18" charset="0"/>
              <a:ea typeface="Cambria Math" panose="02040503050406030204" pitchFamily="18" charset="0"/>
              <a:cs typeface="Arial" pitchFamily="34" charset="0"/>
            </a:endParaRPr>
          </a:p>
        </p:txBody>
      </p:sp>
      <p:graphicFrame>
        <p:nvGraphicFramePr>
          <p:cNvPr id="5" name="Object 2">
            <a:extLst>
              <a:ext uri="{FF2B5EF4-FFF2-40B4-BE49-F238E27FC236}">
                <a16:creationId xmlns:a16="http://schemas.microsoft.com/office/drawing/2014/main" id="{D7475650-A61B-D47A-D105-42E08B3B8DC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3718635"/>
              </p:ext>
            </p:extLst>
          </p:nvPr>
        </p:nvGraphicFramePr>
        <p:xfrm>
          <a:off x="3652992" y="3724275"/>
          <a:ext cx="2171700" cy="928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47700" imgH="228600" progId="Equation.3">
                  <p:embed/>
                </p:oleObj>
              </mc:Choice>
              <mc:Fallback>
                <p:oleObj name="Equation" r:id="rId2" imgW="647700" imgH="228600" progId="Equation.3">
                  <p:embed/>
                  <p:pic>
                    <p:nvPicPr>
                      <p:cNvPr id="39938" name="Object 2">
                        <a:extLst>
                          <a:ext uri="{FF2B5EF4-FFF2-40B4-BE49-F238E27FC236}">
                            <a16:creationId xmlns:a16="http://schemas.microsoft.com/office/drawing/2014/main" id="{8F0D7568-7F64-8670-DDD7-44D34D72D6D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2992" y="3724275"/>
                        <a:ext cx="2171700" cy="928688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F9560D7-C11C-3E81-D309-9E347CBF3A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1079" y="4938713"/>
            <a:ext cx="5302285" cy="168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hr-HR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Faktor trenja </a:t>
            </a:r>
            <a:r>
              <a:rPr lang="el-GR" altLang="sr-Latn-RS" sz="2400" i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μ</a:t>
            </a:r>
            <a:r>
              <a:rPr lang="hr-HR" altLang="sr-Latn-RS" sz="2400" i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(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čitamo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: mi)</a:t>
            </a:r>
            <a:r>
              <a:rPr lang="hr-HR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hr-HR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je omjer između sile trenja i težine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hr-HR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ovisi o vrsti materijala dodirnih ploha</a:t>
            </a:r>
            <a:endParaRPr lang="en-US" altLang="sr-Latn-RS" sz="2400" dirty="0"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" name="TekstniOkvir 1">
            <a:extLst>
              <a:ext uri="{FF2B5EF4-FFF2-40B4-BE49-F238E27FC236}">
                <a16:creationId xmlns:a16="http://schemas.microsoft.com/office/drawing/2014/main" id="{3182635F-9942-8D36-1A76-5F2FEEF920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6229" y="4681538"/>
            <a:ext cx="1524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r-HR" altLang="sr-Latn-RS" dirty="0"/>
              <a:t>10=5*2</a:t>
            </a:r>
          </a:p>
        </p:txBody>
      </p:sp>
      <p:sp>
        <p:nvSpPr>
          <p:cNvPr id="8" name="Rezervirano mjesto sadržaja 2">
            <a:extLst>
              <a:ext uri="{FF2B5EF4-FFF2-40B4-BE49-F238E27FC236}">
                <a16:creationId xmlns:a16="http://schemas.microsoft.com/office/drawing/2014/main" id="{1BF2E44A-EE8B-1159-847C-A74B7E49BFB4}"/>
              </a:ext>
            </a:extLst>
          </p:cNvPr>
          <p:cNvSpPr txBox="1">
            <a:spLocks/>
          </p:cNvSpPr>
          <p:nvPr/>
        </p:nvSpPr>
        <p:spPr>
          <a:xfrm>
            <a:off x="669525" y="2422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altLang="sr-Latn-R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Silu trenja mjerimo dinamometrom</a:t>
            </a:r>
          </a:p>
          <a:p>
            <a:r>
              <a:rPr lang="hr-HR" altLang="sr-Latn-R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Bitno je tijelo vući </a:t>
            </a:r>
            <a:r>
              <a:rPr lang="hr-HR" altLang="sr-Latn-RS" sz="2400" u="sng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jednoliko</a:t>
            </a:r>
            <a:r>
              <a:rPr lang="hr-HR" altLang="sr-Latn-R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po podlozi jer je sila trenja tada jednaka vučnoj sili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598894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427E57C9-89B7-3553-A1A5-AA39EA9A834E}"/>
              </a:ext>
            </a:extLst>
          </p:cNvPr>
          <p:cNvSpPr txBox="1"/>
          <p:nvPr/>
        </p:nvSpPr>
        <p:spPr>
          <a:xfrm>
            <a:off x="304800" y="1524000"/>
            <a:ext cx="7342188" cy="11080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dirty="0" err="1">
                <a:cs typeface="Arial" pitchFamily="34" charset="0"/>
              </a:rPr>
              <a:t>Kolika</a:t>
            </a:r>
            <a:r>
              <a:rPr lang="en-US" sz="2200" dirty="0">
                <a:cs typeface="Arial" pitchFamily="34" charset="0"/>
              </a:rPr>
              <a:t> je </a:t>
            </a:r>
            <a:r>
              <a:rPr lang="en-US" sz="2200" dirty="0" err="1">
                <a:cs typeface="Arial" pitchFamily="34" charset="0"/>
              </a:rPr>
              <a:t>sila</a:t>
            </a:r>
            <a:r>
              <a:rPr lang="en-US" sz="2200" dirty="0">
                <a:cs typeface="Arial" pitchFamily="34" charset="0"/>
              </a:rPr>
              <a:t> </a:t>
            </a:r>
            <a:r>
              <a:rPr lang="en-US" sz="2200" dirty="0" err="1">
                <a:cs typeface="Arial" pitchFamily="34" charset="0"/>
              </a:rPr>
              <a:t>trenja</a:t>
            </a:r>
            <a:r>
              <a:rPr lang="en-US" sz="2200" dirty="0">
                <a:cs typeface="Arial" pitchFamily="34" charset="0"/>
              </a:rPr>
              <a:t> </a:t>
            </a:r>
            <a:r>
              <a:rPr lang="en-US" sz="2200" dirty="0" err="1">
                <a:cs typeface="Arial" pitchFamily="34" charset="0"/>
              </a:rPr>
              <a:t>između</a:t>
            </a:r>
            <a:r>
              <a:rPr lang="en-US" sz="2200" dirty="0">
                <a:cs typeface="Arial" pitchFamily="34" charset="0"/>
              </a:rPr>
              <a:t> </a:t>
            </a:r>
            <a:r>
              <a:rPr lang="en-US" sz="2200" dirty="0" err="1">
                <a:cs typeface="Arial" pitchFamily="34" charset="0"/>
              </a:rPr>
              <a:t>sanduka</a:t>
            </a:r>
            <a:r>
              <a:rPr lang="en-US" sz="2200" dirty="0">
                <a:cs typeface="Arial" pitchFamily="34" charset="0"/>
              </a:rPr>
              <a:t> </a:t>
            </a:r>
            <a:r>
              <a:rPr lang="en-US" sz="2200" dirty="0" err="1">
                <a:cs typeface="Arial" pitchFamily="34" charset="0"/>
              </a:rPr>
              <a:t>težine</a:t>
            </a:r>
            <a:r>
              <a:rPr lang="en-US" sz="2200" dirty="0">
                <a:cs typeface="Arial" pitchFamily="34" charset="0"/>
              </a:rPr>
              <a:t> 300 N </a:t>
            </a:r>
            <a:r>
              <a:rPr lang="en-US" sz="2200" dirty="0" err="1">
                <a:cs typeface="Arial" pitchFamily="34" charset="0"/>
              </a:rPr>
              <a:t>i</a:t>
            </a:r>
            <a:r>
              <a:rPr lang="en-US" sz="2200" dirty="0">
                <a:cs typeface="Arial" pitchFamily="34" charset="0"/>
              </a:rPr>
              <a:t> </a:t>
            </a:r>
            <a:r>
              <a:rPr lang="en-US" sz="2200" dirty="0" err="1">
                <a:cs typeface="Arial" pitchFamily="34" charset="0"/>
              </a:rPr>
              <a:t>poda</a:t>
            </a:r>
            <a:r>
              <a:rPr lang="en-US" sz="2200" dirty="0">
                <a:cs typeface="Arial" pitchFamily="34" charset="0"/>
              </a:rPr>
              <a:t>?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dirty="0" err="1">
                <a:cs typeface="Arial" pitchFamily="34" charset="0"/>
              </a:rPr>
              <a:t>Faktor</a:t>
            </a:r>
            <a:r>
              <a:rPr lang="en-US" sz="2200" dirty="0">
                <a:cs typeface="Arial" pitchFamily="34" charset="0"/>
              </a:rPr>
              <a:t> </a:t>
            </a:r>
            <a:r>
              <a:rPr lang="en-US" sz="2200" dirty="0" err="1">
                <a:cs typeface="Arial" pitchFamily="34" charset="0"/>
              </a:rPr>
              <a:t>trenja</a:t>
            </a:r>
            <a:r>
              <a:rPr lang="en-US" sz="2200" dirty="0">
                <a:cs typeface="Arial" pitchFamily="34" charset="0"/>
              </a:rPr>
              <a:t> </a:t>
            </a:r>
            <a:r>
              <a:rPr lang="en-US" sz="2200" dirty="0" err="1">
                <a:cs typeface="Arial" pitchFamily="34" charset="0"/>
              </a:rPr>
              <a:t>između</a:t>
            </a:r>
            <a:r>
              <a:rPr lang="en-US" sz="2200" dirty="0">
                <a:cs typeface="Arial" pitchFamily="34" charset="0"/>
              </a:rPr>
              <a:t> </a:t>
            </a:r>
            <a:r>
              <a:rPr lang="en-US" sz="2200" dirty="0" err="1">
                <a:cs typeface="Arial" pitchFamily="34" charset="0"/>
              </a:rPr>
              <a:t>sanduka</a:t>
            </a:r>
            <a:r>
              <a:rPr lang="en-US" sz="2200" dirty="0">
                <a:cs typeface="Arial" pitchFamily="34" charset="0"/>
              </a:rPr>
              <a:t> </a:t>
            </a:r>
            <a:r>
              <a:rPr lang="en-US" sz="2200" dirty="0" err="1">
                <a:cs typeface="Arial" pitchFamily="34" charset="0"/>
              </a:rPr>
              <a:t>i</a:t>
            </a:r>
            <a:r>
              <a:rPr lang="en-US" sz="2200" dirty="0">
                <a:cs typeface="Arial" pitchFamily="34" charset="0"/>
              </a:rPr>
              <a:t> </a:t>
            </a:r>
            <a:r>
              <a:rPr lang="en-US" sz="2200" dirty="0" err="1">
                <a:cs typeface="Arial" pitchFamily="34" charset="0"/>
              </a:rPr>
              <a:t>poda</a:t>
            </a:r>
            <a:r>
              <a:rPr lang="en-US" sz="2200" dirty="0">
                <a:cs typeface="Arial" pitchFamily="34" charset="0"/>
              </a:rPr>
              <a:t> </a:t>
            </a:r>
            <a:r>
              <a:rPr lang="en-US" sz="2200" dirty="0" err="1">
                <a:cs typeface="Arial" pitchFamily="34" charset="0"/>
              </a:rPr>
              <a:t>iznosi</a:t>
            </a:r>
            <a:r>
              <a:rPr lang="en-US" sz="2200" dirty="0">
                <a:cs typeface="Arial" pitchFamily="34" charset="0"/>
              </a:rPr>
              <a:t> 0,1.</a:t>
            </a:r>
            <a:endParaRPr lang="hr-HR" sz="2200" dirty="0">
              <a:cs typeface="Arial" pitchFamily="34" charset="0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5D4FB1F7-E458-7C05-8379-8B425B4673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819400"/>
            <a:ext cx="4419600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sr-Latn-RS" sz="2400" i="1">
                <a:latin typeface="Arial" panose="020B0604020202020204" pitchFamily="34" charset="0"/>
                <a:cs typeface="Arial" panose="020B0604020202020204" pitchFamily="34" charset="0"/>
              </a:rPr>
              <a:t>Rješenje: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sr-Latn-RS" sz="240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sr-Latn-RS" sz="2200" i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altLang="sr-Latn-RS" sz="2200">
                <a:latin typeface="Arial" panose="020B0604020202020204" pitchFamily="34" charset="0"/>
                <a:cs typeface="Arial" panose="020B0604020202020204" pitchFamily="34" charset="0"/>
              </a:rPr>
              <a:t> = 300 N; </a:t>
            </a:r>
            <a:r>
              <a:rPr lang="el-GR" altLang="sr-Latn-RS" sz="2200" i="1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altLang="sr-Latn-RS" sz="2200">
                <a:latin typeface="Arial" panose="020B0604020202020204" pitchFamily="34" charset="0"/>
                <a:cs typeface="Arial" panose="020B0604020202020204" pitchFamily="34" charset="0"/>
              </a:rPr>
              <a:t> = 0,1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sr-Latn-RS" sz="2200" i="1">
                <a:latin typeface="Arial" panose="020B0604020202020204" pitchFamily="34" charset="0"/>
                <a:cs typeface="Arial" panose="020B0604020202020204" pitchFamily="34" charset="0"/>
              </a:rPr>
              <a:t>Ftr</a:t>
            </a:r>
            <a:r>
              <a:rPr lang="en-US" altLang="sr-Latn-RS" sz="220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l-GR" altLang="sr-Latn-RS" sz="2200" i="1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altLang="sr-Latn-RS" sz="2200" i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sr-Latn-RS" sz="2200">
                <a:latin typeface="Arial" panose="020B0604020202020204" pitchFamily="34" charset="0"/>
                <a:cs typeface="Arial" panose="020B0604020202020204" pitchFamily="34" charset="0"/>
              </a:rPr>
              <a:t>·</a:t>
            </a:r>
            <a:r>
              <a:rPr lang="en-US" altLang="sr-Latn-RS" sz="2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sr-Latn-RS" sz="2200" i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sr-Latn-RS" sz="2200" i="1">
                <a:latin typeface="Arial" panose="020B0604020202020204" pitchFamily="34" charset="0"/>
                <a:cs typeface="Arial" panose="020B0604020202020204" pitchFamily="34" charset="0"/>
              </a:rPr>
              <a:t>	Ftr</a:t>
            </a:r>
            <a:r>
              <a:rPr lang="en-US" altLang="sr-Latn-RS" sz="2200">
                <a:latin typeface="Arial" panose="020B0604020202020204" pitchFamily="34" charset="0"/>
                <a:cs typeface="Arial" panose="020B0604020202020204" pitchFamily="34" charset="0"/>
              </a:rPr>
              <a:t> = 30 N</a:t>
            </a:r>
          </a:p>
        </p:txBody>
      </p:sp>
    </p:spTree>
    <p:extLst>
      <p:ext uri="{BB962C8B-B14F-4D97-AF65-F5344CB8AC3E}">
        <p14:creationId xmlns:p14="http://schemas.microsoft.com/office/powerpoint/2010/main" val="4033827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A46B91B-6713-DCD7-B9A0-3E201D5097C9}"/>
              </a:ext>
            </a:extLst>
          </p:cNvPr>
          <p:cNvSpPr txBox="1">
            <a:spLocks/>
          </p:cNvSpPr>
          <p:nvPr/>
        </p:nvSpPr>
        <p:spPr>
          <a:xfrm>
            <a:off x="152400" y="819150"/>
            <a:ext cx="8229600" cy="560388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hr-HR" sz="3200" dirty="0">
                <a:solidFill>
                  <a:schemeClr val="tx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Poluga </a:t>
            </a:r>
            <a:endParaRPr lang="en-US" sz="3200" dirty="0">
              <a:solidFill>
                <a:schemeClr val="tx2">
                  <a:lumMod val="7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  <a:cs typeface="Arial" pitchFamily="34" charset="0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C4D53022-CB87-7672-09AD-81C547E841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1447800"/>
            <a:ext cx="9772650" cy="1131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hr-HR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Čvrsto tijelo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s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osloncem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oko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kojeg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se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može</a:t>
            </a:r>
            <a:r>
              <a:rPr lang="hr-HR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zakretati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zovemo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polugom</a:t>
            </a:r>
            <a:r>
              <a:rPr lang="hr-HR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hr-HR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Služi kao </a:t>
            </a:r>
            <a:r>
              <a:rPr lang="hr-HR" altLang="sr-Latn-RS" sz="2400" b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pojačalo</a:t>
            </a:r>
            <a:r>
              <a:rPr lang="hr-HR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sile. </a:t>
            </a:r>
            <a:endParaRPr lang="en-US" altLang="sr-Latn-RS" sz="2400" dirty="0"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F5D4868-B1BE-8E88-D4AE-0598DCCAD1A3}"/>
              </a:ext>
            </a:extLst>
          </p:cNvPr>
          <p:cNvGrpSpPr>
            <a:grpSpLocks/>
          </p:cNvGrpSpPr>
          <p:nvPr/>
        </p:nvGrpSpPr>
        <p:grpSpPr bwMode="auto">
          <a:xfrm>
            <a:off x="4419600" y="3200400"/>
            <a:ext cx="4449763" cy="2519363"/>
            <a:chOff x="2438380" y="2819398"/>
            <a:chExt cx="4449763" cy="2519078"/>
          </a:xfrm>
        </p:grpSpPr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474B9BC8-326C-2D7B-F6A9-6D2FFE8CFA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380" y="2819398"/>
              <a:ext cx="4449763" cy="1954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426114D1-EF87-2582-7A7D-DCE9239AFF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8982" y="4876809"/>
              <a:ext cx="2617710" cy="461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sr-Latn-RS" sz="2400"/>
                <a:t>Arhimedova poluga</a:t>
              </a:r>
              <a:endParaRPr lang="en-US" altLang="sr-Latn-RS" sz="2400"/>
            </a:p>
          </p:txBody>
        </p:sp>
      </p:grpSp>
    </p:spTree>
    <p:extLst>
      <p:ext uri="{BB962C8B-B14F-4D97-AF65-F5344CB8AC3E}">
        <p14:creationId xmlns:p14="http://schemas.microsoft.com/office/powerpoint/2010/main" val="1784912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B50A4179-38C0-FEEA-64F9-E5891DF1C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447675"/>
            <a:ext cx="2438400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1">
            <a:extLst>
              <a:ext uri="{FF2B5EF4-FFF2-40B4-BE49-F238E27FC236}">
                <a16:creationId xmlns:a16="http://schemas.microsoft.com/office/drawing/2014/main" id="{85B53148-6C9F-8F01-60A6-523ECA8DC4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7373" y="352425"/>
            <a:ext cx="7568354" cy="11317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2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hr-HR" alt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Poluga je u ravnoteži ako su umnošci sile i njezina kraka</a:t>
            </a:r>
            <a:r>
              <a:rPr lang="en-US" alt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hr-HR" alt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na obje strane međusobno jednaki.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42D4A3A1-3A02-3352-5445-F112748F65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6887" y="2183607"/>
            <a:ext cx="33169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Zakon ravnoteže poluge</a:t>
            </a:r>
            <a:endParaRPr lang="en-US" altLang="sr-Latn-RS" sz="2400" dirty="0"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7" name="Object 2">
            <a:extLst>
              <a:ext uri="{FF2B5EF4-FFF2-40B4-BE49-F238E27FC236}">
                <a16:creationId xmlns:a16="http://schemas.microsoft.com/office/drawing/2014/main" id="{1F22E90C-2D41-E33E-D14A-7FDF9E3A28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8494936"/>
              </p:ext>
            </p:extLst>
          </p:nvPr>
        </p:nvGraphicFramePr>
        <p:xfrm>
          <a:off x="6096000" y="3257550"/>
          <a:ext cx="3152775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799753" imgH="215806" progId="Equation.3">
                  <p:embed/>
                </p:oleObj>
              </mc:Choice>
              <mc:Fallback>
                <p:oleObj name="Equation" r:id="rId3" imgW="799753" imgH="215806" progId="Equation.3">
                  <p:embed/>
                  <p:pic>
                    <p:nvPicPr>
                      <p:cNvPr id="43010" name="Object 2">
                        <a:extLst>
                          <a:ext uri="{FF2B5EF4-FFF2-40B4-BE49-F238E27FC236}">
                            <a16:creationId xmlns:a16="http://schemas.microsoft.com/office/drawing/2014/main" id="{CEEE9712-3139-1AEA-FD29-710955E2E44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3257550"/>
                        <a:ext cx="3152775" cy="819150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6">
            <a:extLst>
              <a:ext uri="{FF2B5EF4-FFF2-40B4-BE49-F238E27FC236}">
                <a16:creationId xmlns:a16="http://schemas.microsoft.com/office/drawing/2014/main" id="{1623FB2C-EA03-F8E8-195C-096AF50526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4770437"/>
            <a:ext cx="3592513" cy="173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hr-HR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Krak sile (</a:t>
            </a:r>
            <a:r>
              <a:rPr lang="hr-HR" altLang="sr-Latn-RS" sz="2400" i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l</a:t>
            </a:r>
            <a:r>
              <a:rPr lang="hr-HR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hr-HR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– udaljenost hvatišta sile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hr-HR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  od oslonca poluge</a:t>
            </a:r>
            <a:endParaRPr lang="en-US" altLang="sr-Latn-RS" sz="2400" dirty="0"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F9345FF9-8382-20B8-2887-426BB6984B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4076700"/>
            <a:ext cx="3302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3123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8FBF42DD-B16D-4589-CED2-417B86F7BC37}"/>
              </a:ext>
            </a:extLst>
          </p:cNvPr>
          <p:cNvSpPr txBox="1"/>
          <p:nvPr/>
        </p:nvSpPr>
        <p:spPr>
          <a:xfrm>
            <a:off x="304800" y="1524000"/>
            <a:ext cx="8424863" cy="16160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dirty="0" err="1">
                <a:cs typeface="Arial" pitchFamily="34" charset="0"/>
              </a:rPr>
              <a:t>Maja</a:t>
            </a:r>
            <a:r>
              <a:rPr lang="en-US" sz="2200" dirty="0">
                <a:cs typeface="Arial" pitchFamily="34" charset="0"/>
              </a:rPr>
              <a:t> </a:t>
            </a:r>
            <a:r>
              <a:rPr lang="en-US" sz="2200" dirty="0" err="1">
                <a:cs typeface="Arial" pitchFamily="34" charset="0"/>
              </a:rPr>
              <a:t>sjedi</a:t>
            </a:r>
            <a:r>
              <a:rPr lang="en-US" sz="2200" dirty="0">
                <a:cs typeface="Arial" pitchFamily="34" charset="0"/>
              </a:rPr>
              <a:t> </a:t>
            </a:r>
            <a:r>
              <a:rPr lang="en-US" sz="2200" dirty="0" err="1">
                <a:cs typeface="Arial" pitchFamily="34" charset="0"/>
              </a:rPr>
              <a:t>na</a:t>
            </a:r>
            <a:r>
              <a:rPr lang="en-US" sz="2200" dirty="0">
                <a:cs typeface="Arial" pitchFamily="34" charset="0"/>
              </a:rPr>
              <a:t> </a:t>
            </a:r>
            <a:r>
              <a:rPr lang="en-US" sz="2200" dirty="0" err="1">
                <a:cs typeface="Arial" pitchFamily="34" charset="0"/>
              </a:rPr>
              <a:t>klackalici</a:t>
            </a:r>
            <a:r>
              <a:rPr lang="en-US" sz="2200" dirty="0">
                <a:cs typeface="Arial" pitchFamily="34" charset="0"/>
              </a:rPr>
              <a:t> 2 m </a:t>
            </a:r>
            <a:r>
              <a:rPr lang="en-US" sz="2200" dirty="0" err="1">
                <a:cs typeface="Arial" pitchFamily="34" charset="0"/>
              </a:rPr>
              <a:t>udaljena</a:t>
            </a:r>
            <a:r>
              <a:rPr lang="en-US" sz="2200" dirty="0">
                <a:cs typeface="Arial" pitchFamily="34" charset="0"/>
              </a:rPr>
              <a:t> </a:t>
            </a:r>
            <a:r>
              <a:rPr lang="en-US" sz="2200" dirty="0" err="1">
                <a:cs typeface="Arial" pitchFamily="34" charset="0"/>
              </a:rPr>
              <a:t>od</a:t>
            </a:r>
            <a:r>
              <a:rPr lang="en-US" sz="2200" dirty="0">
                <a:cs typeface="Arial" pitchFamily="34" charset="0"/>
              </a:rPr>
              <a:t> </a:t>
            </a:r>
            <a:r>
              <a:rPr lang="en-US" sz="2200" dirty="0" err="1">
                <a:cs typeface="Arial" pitchFamily="34" charset="0"/>
              </a:rPr>
              <a:t>oslonca</a:t>
            </a:r>
            <a:r>
              <a:rPr lang="en-US" sz="2200" dirty="0">
                <a:cs typeface="Arial" pitchFamily="34" charset="0"/>
              </a:rPr>
              <a:t>. </a:t>
            </a:r>
            <a:r>
              <a:rPr lang="en-US" sz="2200" dirty="0" err="1">
                <a:cs typeface="Arial" pitchFamily="34" charset="0"/>
              </a:rPr>
              <a:t>Njezina</a:t>
            </a:r>
            <a:r>
              <a:rPr lang="en-US" sz="2200" dirty="0">
                <a:cs typeface="Arial" pitchFamily="34" charset="0"/>
              </a:rPr>
              <a:t> je </a:t>
            </a:r>
            <a:r>
              <a:rPr lang="en-US" sz="2200" dirty="0" err="1">
                <a:cs typeface="Arial" pitchFamily="34" charset="0"/>
              </a:rPr>
              <a:t>težina</a:t>
            </a:r>
            <a:endParaRPr lang="en-US" sz="2200" dirty="0">
              <a:cs typeface="Arial" pitchFamily="34" charset="0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dirty="0">
                <a:cs typeface="Arial" pitchFamily="34" charset="0"/>
              </a:rPr>
              <a:t>320 N. </a:t>
            </a:r>
            <a:r>
              <a:rPr lang="en-US" sz="2200" dirty="0" err="1">
                <a:cs typeface="Arial" pitchFamily="34" charset="0"/>
              </a:rPr>
              <a:t>Koliko</a:t>
            </a:r>
            <a:r>
              <a:rPr lang="en-US" sz="2200" dirty="0">
                <a:cs typeface="Arial" pitchFamily="34" charset="0"/>
              </a:rPr>
              <a:t> </a:t>
            </a:r>
            <a:r>
              <a:rPr lang="en-US" sz="2200" dirty="0" err="1">
                <a:cs typeface="Arial" pitchFamily="34" charset="0"/>
              </a:rPr>
              <a:t>daleko</a:t>
            </a:r>
            <a:r>
              <a:rPr lang="en-US" sz="2200" dirty="0">
                <a:cs typeface="Arial" pitchFamily="34" charset="0"/>
              </a:rPr>
              <a:t> </a:t>
            </a:r>
            <a:r>
              <a:rPr lang="en-US" sz="2200" dirty="0" err="1">
                <a:cs typeface="Arial" pitchFamily="34" charset="0"/>
              </a:rPr>
              <a:t>od</a:t>
            </a:r>
            <a:r>
              <a:rPr lang="en-US" sz="2200" dirty="0">
                <a:cs typeface="Arial" pitchFamily="34" charset="0"/>
              </a:rPr>
              <a:t> </a:t>
            </a:r>
            <a:r>
              <a:rPr lang="en-US" sz="2200" dirty="0" err="1">
                <a:cs typeface="Arial" pitchFamily="34" charset="0"/>
              </a:rPr>
              <a:t>središta</a:t>
            </a:r>
            <a:r>
              <a:rPr lang="en-US" sz="2200" dirty="0">
                <a:cs typeface="Arial" pitchFamily="34" charset="0"/>
              </a:rPr>
              <a:t> </a:t>
            </a:r>
            <a:r>
              <a:rPr lang="en-US" sz="2200" dirty="0" err="1">
                <a:cs typeface="Arial" pitchFamily="34" charset="0"/>
              </a:rPr>
              <a:t>klackalice</a:t>
            </a:r>
            <a:r>
              <a:rPr lang="en-US" sz="2200" dirty="0">
                <a:cs typeface="Arial" pitchFamily="34" charset="0"/>
              </a:rPr>
              <a:t> </a:t>
            </a:r>
            <a:r>
              <a:rPr lang="en-US" sz="2200" dirty="0" err="1">
                <a:cs typeface="Arial" pitchFamily="34" charset="0"/>
              </a:rPr>
              <a:t>treba</a:t>
            </a:r>
            <a:r>
              <a:rPr lang="en-US" sz="2200" dirty="0">
                <a:cs typeface="Arial" pitchFamily="34" charset="0"/>
              </a:rPr>
              <a:t> </a:t>
            </a:r>
            <a:r>
              <a:rPr lang="en-US" sz="2200" dirty="0" err="1">
                <a:cs typeface="Arial" pitchFamily="34" charset="0"/>
              </a:rPr>
              <a:t>sjesti</a:t>
            </a:r>
            <a:r>
              <a:rPr lang="en-US" sz="2200" dirty="0">
                <a:cs typeface="Arial" pitchFamily="34" charset="0"/>
              </a:rPr>
              <a:t> </a:t>
            </a:r>
            <a:r>
              <a:rPr lang="en-US" sz="2200" dirty="0" err="1">
                <a:cs typeface="Arial" pitchFamily="34" charset="0"/>
              </a:rPr>
              <a:t>Majin</a:t>
            </a:r>
            <a:r>
              <a:rPr lang="en-US" sz="2200" dirty="0">
                <a:cs typeface="Arial" pitchFamily="34" charset="0"/>
              </a:rPr>
              <a:t> </a:t>
            </a:r>
            <a:r>
              <a:rPr lang="en-US" sz="2200" dirty="0" err="1">
                <a:cs typeface="Arial" pitchFamily="34" charset="0"/>
              </a:rPr>
              <a:t>tata</a:t>
            </a:r>
            <a:endParaRPr lang="en-US" sz="2200" dirty="0">
              <a:cs typeface="Arial" pitchFamily="34" charset="0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dirty="0" err="1">
                <a:cs typeface="Arial" pitchFamily="34" charset="0"/>
              </a:rPr>
              <a:t>čija</a:t>
            </a:r>
            <a:r>
              <a:rPr lang="en-US" sz="2200" dirty="0">
                <a:cs typeface="Arial" pitchFamily="34" charset="0"/>
              </a:rPr>
              <a:t> je </a:t>
            </a:r>
            <a:r>
              <a:rPr lang="en-US" sz="2200" dirty="0" err="1">
                <a:cs typeface="Arial" pitchFamily="34" charset="0"/>
              </a:rPr>
              <a:t>težina</a:t>
            </a:r>
            <a:r>
              <a:rPr lang="en-US" sz="2200" dirty="0">
                <a:cs typeface="Arial" pitchFamily="34" charset="0"/>
              </a:rPr>
              <a:t> 800 N </a:t>
            </a:r>
            <a:r>
              <a:rPr lang="en-US" sz="2200" dirty="0" err="1">
                <a:cs typeface="Arial" pitchFamily="34" charset="0"/>
              </a:rPr>
              <a:t>kako</a:t>
            </a:r>
            <a:r>
              <a:rPr lang="en-US" sz="2200" dirty="0">
                <a:cs typeface="Arial" pitchFamily="34" charset="0"/>
              </a:rPr>
              <a:t> bi </a:t>
            </a:r>
            <a:r>
              <a:rPr lang="en-US" sz="2200" dirty="0" err="1">
                <a:cs typeface="Arial" pitchFamily="34" charset="0"/>
              </a:rPr>
              <a:t>klackalica</a:t>
            </a:r>
            <a:r>
              <a:rPr lang="en-US" sz="2200" dirty="0">
                <a:cs typeface="Arial" pitchFamily="34" charset="0"/>
              </a:rPr>
              <a:t> </a:t>
            </a:r>
            <a:r>
              <a:rPr lang="en-US" sz="2200" dirty="0" err="1">
                <a:cs typeface="Arial" pitchFamily="34" charset="0"/>
              </a:rPr>
              <a:t>bila</a:t>
            </a:r>
            <a:r>
              <a:rPr lang="en-US" sz="2200" dirty="0">
                <a:cs typeface="Arial" pitchFamily="34" charset="0"/>
              </a:rPr>
              <a:t> u </a:t>
            </a:r>
            <a:r>
              <a:rPr lang="en-US" sz="2200" dirty="0" err="1">
                <a:cs typeface="Arial" pitchFamily="34" charset="0"/>
              </a:rPr>
              <a:t>ravnoteži</a:t>
            </a:r>
            <a:r>
              <a:rPr lang="en-US" sz="2200" dirty="0">
                <a:cs typeface="Arial" pitchFamily="34" charset="0"/>
              </a:rPr>
              <a:t>?</a:t>
            </a:r>
            <a:endParaRPr lang="hr-HR" sz="2200" dirty="0">
              <a:cs typeface="Arial" pitchFamily="34" charset="0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0D325B8C-BB44-1866-4593-DEA23A9633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3276600"/>
            <a:ext cx="4419600" cy="269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sr-Latn-RS" sz="2400" i="1">
                <a:latin typeface="Arial" panose="020B0604020202020204" pitchFamily="34" charset="0"/>
                <a:cs typeface="Arial" panose="020B0604020202020204" pitchFamily="34" charset="0"/>
              </a:rPr>
              <a:t>Rješenje: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sr-Latn-RS" sz="240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sr-Latn-RS" sz="2200" i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sr-Latn-RS" sz="1400" i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sr-Latn-RS" sz="2200" i="1">
                <a:latin typeface="Arial" panose="020B0604020202020204" pitchFamily="34" charset="0"/>
                <a:cs typeface="Arial" panose="020B0604020202020204" pitchFamily="34" charset="0"/>
              </a:rPr>
              <a:t> · l</a:t>
            </a:r>
            <a:r>
              <a:rPr lang="en-US" altLang="sr-Latn-RS" sz="1400" i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sr-Latn-RS" sz="2200" i="1">
                <a:latin typeface="Arial" panose="020B0604020202020204" pitchFamily="34" charset="0"/>
                <a:cs typeface="Arial" panose="020B0604020202020204" pitchFamily="34" charset="0"/>
              </a:rPr>
              <a:t> = F</a:t>
            </a:r>
            <a:r>
              <a:rPr lang="en-US" altLang="sr-Latn-RS" sz="1400" i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sr-Latn-RS" sz="2200" i="1">
                <a:latin typeface="Arial" panose="020B0604020202020204" pitchFamily="34" charset="0"/>
                <a:cs typeface="Arial" panose="020B0604020202020204" pitchFamily="34" charset="0"/>
              </a:rPr>
              <a:t> · l</a:t>
            </a:r>
            <a:r>
              <a:rPr lang="en-US" altLang="sr-Latn-RS" sz="1400" i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sr-Latn-RS" sz="2200" i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altLang="sr-Latn-RS" sz="1400" i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sr-Latn-RS" sz="2200" i="1">
                <a:latin typeface="Arial" panose="020B0604020202020204" pitchFamily="34" charset="0"/>
                <a:cs typeface="Arial" panose="020B0604020202020204" pitchFamily="34" charset="0"/>
              </a:rPr>
              <a:t> = F</a:t>
            </a:r>
            <a:r>
              <a:rPr lang="en-US" altLang="sr-Latn-RS" sz="1400" i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sr-Latn-RS" sz="2200" i="1">
                <a:latin typeface="Arial" panose="020B0604020202020204" pitchFamily="34" charset="0"/>
                <a:cs typeface="Arial" panose="020B0604020202020204" pitchFamily="34" charset="0"/>
              </a:rPr>
              <a:t>·l</a:t>
            </a:r>
            <a:r>
              <a:rPr lang="en-US" altLang="sr-Latn-RS" sz="1400" i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sr-Latn-RS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sr-Latn-RS" sz="2200" i="1">
                <a:latin typeface="Arial" panose="020B0604020202020204" pitchFamily="34" charset="0"/>
                <a:cs typeface="Arial" panose="020B0604020202020204" pitchFamily="34" charset="0"/>
              </a:rPr>
              <a:t>/ F</a:t>
            </a:r>
            <a:r>
              <a:rPr lang="en-US" altLang="sr-Latn-RS" sz="1400" i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sr-Latn-RS" sz="2200" i="1">
                <a:latin typeface="Arial" panose="020B0604020202020204" pitchFamily="34" charset="0"/>
                <a:cs typeface="Arial" panose="020B0604020202020204" pitchFamily="34" charset="0"/>
              </a:rPr>
              <a:t>	l</a:t>
            </a:r>
            <a:r>
              <a:rPr lang="en-US" altLang="sr-Latn-RS" sz="1400" i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sr-Latn-RS" sz="2200" i="1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altLang="sr-Latn-RS" sz="2200">
                <a:latin typeface="Arial" panose="020B0604020202020204" pitchFamily="34" charset="0"/>
                <a:cs typeface="Arial" panose="020B0604020202020204" pitchFamily="34" charset="0"/>
              </a:rPr>
              <a:t>320 N ·2 m / 800 N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sr-Latn-RS" sz="2200"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en-US" altLang="sr-Latn-RS" sz="2200" i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altLang="sr-Latn-RS" sz="1600" i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sr-Latn-RS" sz="2200">
                <a:latin typeface="Arial" panose="020B0604020202020204" pitchFamily="34" charset="0"/>
                <a:cs typeface="Arial" panose="020B0604020202020204" pitchFamily="34" charset="0"/>
              </a:rPr>
              <a:t> = 0,8 m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26E9BAB-FEE0-7C47-555C-BAE2D4251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7600"/>
            <a:ext cx="38671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2224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8302A8F-4E3E-AD59-57B5-56149E037D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44"/>
            <a:ext cx="10515600" cy="610403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r-HR" altLang="en-US" b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Ploština</a:t>
            </a:r>
            <a:r>
              <a:rPr lang="en-US" altLang="en-US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– </a:t>
            </a:r>
            <a:r>
              <a:rPr lang="en-US" altLang="en-US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veličina</a:t>
            </a:r>
            <a:r>
              <a:rPr lang="en-US" altLang="en-US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hr-HR" altLang="en-US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plohe</a:t>
            </a:r>
            <a:r>
              <a:rPr lang="en-US" altLang="en-US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nekog</a:t>
            </a:r>
            <a:r>
              <a:rPr lang="en-US" altLang="en-US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 </a:t>
            </a:r>
            <a:r>
              <a:rPr lang="en-US" altLang="en-US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lika</a:t>
            </a:r>
            <a:endParaRPr lang="en-US" altLang="en-US" dirty="0"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en-US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Znak</a:t>
            </a:r>
            <a:r>
              <a:rPr lang="en-US" altLang="en-US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za </a:t>
            </a:r>
            <a:r>
              <a:rPr lang="hr-HR" altLang="en-US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ploštinu</a:t>
            </a:r>
            <a:r>
              <a:rPr lang="en-US" altLang="en-US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je </a:t>
            </a:r>
            <a:r>
              <a:rPr lang="en-US" altLang="en-US" b="1" i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A</a:t>
            </a:r>
            <a:r>
              <a:rPr lang="hr-HR" altLang="en-US" b="1" i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, P, S</a:t>
            </a:r>
            <a:endParaRPr lang="en-US" altLang="en-US" b="1" i="1" dirty="0"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en-US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Osnovna</a:t>
            </a:r>
            <a:r>
              <a:rPr lang="en-US" altLang="en-US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mjerna</a:t>
            </a:r>
            <a:r>
              <a:rPr lang="en-US" altLang="en-US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jedinica</a:t>
            </a:r>
            <a:r>
              <a:rPr lang="en-US" altLang="en-US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površine</a:t>
            </a:r>
            <a:r>
              <a:rPr lang="en-US" altLang="en-US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je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                      - </a:t>
            </a:r>
            <a:r>
              <a:rPr lang="hr-HR" altLang="en-US" b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kvadratni</a:t>
            </a:r>
            <a:r>
              <a:rPr lang="en-US" altLang="en-US" b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metar</a:t>
            </a:r>
            <a:r>
              <a:rPr lang="en-US" altLang="en-US" b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( </a:t>
            </a:r>
            <a:r>
              <a:rPr lang="en-US" altLang="en-US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znak</a:t>
            </a:r>
            <a:r>
              <a:rPr lang="en-US" altLang="en-US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m²</a:t>
            </a:r>
            <a:r>
              <a:rPr lang="en-US" altLang="en-US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)</a:t>
            </a:r>
            <a:endParaRPr lang="hr-HR" altLang="en-US" dirty="0"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None/>
            </a:pPr>
            <a:r>
              <a:rPr lang="hr-HR" altLang="en-US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P</a:t>
            </a:r>
            <a:r>
              <a:rPr lang="en-US" altLang="en-US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ovršina</a:t>
            </a:r>
            <a:r>
              <a:rPr lang="en-US" altLang="en-US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lika</a:t>
            </a:r>
            <a:r>
              <a:rPr lang="en-US" altLang="en-US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oblika</a:t>
            </a:r>
            <a:r>
              <a:rPr lang="en-US" altLang="en-US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pravokutnika</a:t>
            </a:r>
            <a:r>
              <a:rPr lang="en-US" altLang="en-US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i</a:t>
            </a:r>
            <a:r>
              <a:rPr lang="en-US" altLang="en-US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kvadrata</a:t>
            </a:r>
            <a:r>
              <a:rPr lang="en-US" altLang="en-US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računa</a:t>
            </a:r>
            <a:r>
              <a:rPr lang="en-US" altLang="en-US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se </a:t>
            </a:r>
            <a:r>
              <a:rPr lang="en-US" altLang="en-US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kao</a:t>
            </a:r>
            <a:r>
              <a:rPr lang="en-US" altLang="en-US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umnožak</a:t>
            </a:r>
            <a:r>
              <a:rPr lang="en-US" altLang="en-US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duljina</a:t>
            </a:r>
            <a:r>
              <a:rPr lang="en-US" altLang="en-US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njihovih</a:t>
            </a:r>
            <a:r>
              <a:rPr lang="en-US" altLang="en-US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stranica</a:t>
            </a:r>
            <a:r>
              <a:rPr lang="en-US" altLang="en-US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.</a:t>
            </a:r>
            <a:endParaRPr lang="hr-HR" altLang="en-US" dirty="0"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None/>
            </a:pPr>
            <a:r>
              <a:rPr lang="hr-HR" altLang="en-US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Površinu nepravilnog lika određujemo crtanjem </a:t>
            </a:r>
          </a:p>
          <a:p>
            <a:pPr>
              <a:lnSpc>
                <a:spcPct val="150000"/>
              </a:lnSpc>
              <a:buNone/>
            </a:pPr>
            <a:r>
              <a:rPr lang="hr-HR" altLang="en-US" b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mreže kvadratića</a:t>
            </a:r>
            <a:endParaRPr lang="en-US" altLang="en-US" b="1" dirty="0"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endParaRPr lang="hr-HR" altLang="en-US" dirty="0"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endParaRPr lang="hr-HR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5FB7DB6-1745-34B1-C232-E905E701A3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802" y="4045057"/>
            <a:ext cx="2394663" cy="2505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8723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>
            <a:extLst>
              <a:ext uri="{FF2B5EF4-FFF2-40B4-BE49-F238E27FC236}">
                <a16:creationId xmlns:a16="http://schemas.microsoft.com/office/drawing/2014/main" id="{014F3596-30FF-BDB3-1F3F-D5052DB5DC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0125" y="4843839"/>
            <a:ext cx="3276600" cy="57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Tlak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označujemo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s </a:t>
            </a:r>
            <a:r>
              <a:rPr lang="en-US" altLang="sr-Latn-RS" sz="2400" b="1" i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p</a:t>
            </a:r>
            <a:r>
              <a:rPr lang="en-US" altLang="sr-Latn-RS" sz="2400" i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.</a:t>
            </a:r>
            <a:endParaRPr lang="hr-HR" altLang="sr-Latn-RS" sz="2400" i="1" dirty="0"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6" name="Object 3">
            <a:extLst>
              <a:ext uri="{FF2B5EF4-FFF2-40B4-BE49-F238E27FC236}">
                <a16:creationId xmlns:a16="http://schemas.microsoft.com/office/drawing/2014/main" id="{FEE3BDF7-38E2-3E13-45DD-662A6B1D7E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7367776"/>
              </p:ext>
            </p:extLst>
          </p:nvPr>
        </p:nvGraphicFramePr>
        <p:xfrm>
          <a:off x="981723" y="5393555"/>
          <a:ext cx="1539875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44307" imgH="393529" progId="Equation.3">
                  <p:embed/>
                </p:oleObj>
              </mc:Choice>
              <mc:Fallback>
                <p:oleObj name="Equation" r:id="rId2" imgW="444307" imgH="393529" progId="Equation.3">
                  <p:embed/>
                  <p:pic>
                    <p:nvPicPr>
                      <p:cNvPr id="61443" name="Object 3">
                        <a:extLst>
                          <a:ext uri="{FF2B5EF4-FFF2-40B4-BE49-F238E27FC236}">
                            <a16:creationId xmlns:a16="http://schemas.microsoft.com/office/drawing/2014/main" id="{C4DBCDC9-0283-5AAA-AC5B-B072A6262FF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1723" y="5393555"/>
                        <a:ext cx="1539875" cy="11430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2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3">
            <a:extLst>
              <a:ext uri="{FF2B5EF4-FFF2-40B4-BE49-F238E27FC236}">
                <a16:creationId xmlns:a16="http://schemas.microsoft.com/office/drawing/2014/main" id="{D0A7D5AA-F5DF-D788-92F9-79F222D705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6286" y="5629937"/>
            <a:ext cx="5638800" cy="11318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Tlak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je k</a:t>
            </a:r>
            <a:r>
              <a:rPr lang="hr-HR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oličnik</a:t>
            </a:r>
            <a:r>
              <a:rPr lang="hr-HR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sile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i="1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F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okomite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na</a:t>
            </a:r>
            <a:r>
              <a:rPr lang="hr-HR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površinu i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ploštine</a:t>
            </a:r>
            <a:r>
              <a:rPr lang="hr-HR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te površine.</a:t>
            </a:r>
            <a:endParaRPr lang="hr-HR" sz="2400" i="1" dirty="0">
              <a:latin typeface="Cambria Math" panose="02040503050406030204" pitchFamily="18" charset="0"/>
              <a:ea typeface="Cambria Math" panose="02040503050406030204" pitchFamily="18" charset="0"/>
              <a:cs typeface="Arial" pitchFamily="34" charset="0"/>
            </a:endParaRPr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EB20E6F5-9E15-323C-FAAA-DE7F8733CF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3814" y="771618"/>
            <a:ext cx="5495222" cy="11317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2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Uz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istu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silu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učinak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je to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veći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što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je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manja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</a:p>
          <a:p>
            <a:pPr marL="342900" indent="-342900"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površina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na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koju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sila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djeluje</a:t>
            </a:r>
            <a:r>
              <a:rPr lang="hr-HR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.</a:t>
            </a: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48341A4D-3AC9-AADA-B5CB-171F66769F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31" y="83410"/>
            <a:ext cx="4046538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1">
            <a:extLst>
              <a:ext uri="{FF2B5EF4-FFF2-40B4-BE49-F238E27FC236}">
                <a16:creationId xmlns:a16="http://schemas.microsoft.com/office/drawing/2014/main" id="{080D163A-D9BC-C03E-5602-F012AB48D5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5947" y="3068227"/>
            <a:ext cx="5306132" cy="11317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2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Djelovanje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sile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preko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jednake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površine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</a:p>
          <a:p>
            <a:pPr marL="342900" indent="-342900"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to je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veće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što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je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sila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veća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.</a:t>
            </a:r>
            <a:endParaRPr lang="hr-HR" sz="2400" dirty="0">
              <a:latin typeface="Cambria Math" panose="02040503050406030204" pitchFamily="18" charset="0"/>
              <a:ea typeface="Cambria Math" panose="02040503050406030204" pitchFamily="18" charset="0"/>
              <a:cs typeface="Arial" pitchFamily="34" charset="0"/>
            </a:endParaRP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6D0CE57A-029B-16FF-0B45-C864B8B2C7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51" y="2193426"/>
            <a:ext cx="4668838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5577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1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manometar">
            <a:extLst>
              <a:ext uri="{FF2B5EF4-FFF2-40B4-BE49-F238E27FC236}">
                <a16:creationId xmlns:a16="http://schemas.microsoft.com/office/drawing/2014/main" id="{AF372CA8-6A15-CC3E-DF30-CEFDD80AD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7489" y="673963"/>
            <a:ext cx="260985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D0F327F-BA7A-690E-BAA8-C8AC0E2D3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560" y="658955"/>
            <a:ext cx="364331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C81736EE-E711-B6CD-F68D-C03C020DF6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962400"/>
            <a:ext cx="6932154" cy="168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hr-HR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Paskal  Pa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hr-HR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 jedinica tlaka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hr-HR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 nazvana u čast francuskog fizičara </a:t>
            </a:r>
            <a:r>
              <a:rPr lang="hr-HR" altLang="sr-Latn-RS" sz="2400" i="1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Blaise</a:t>
            </a:r>
            <a:r>
              <a:rPr lang="en-US" altLang="sr-Latn-RS" sz="2400" i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a</a:t>
            </a:r>
            <a:r>
              <a:rPr lang="hr-HR" altLang="sr-Latn-RS" sz="2400" i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Pascala</a:t>
            </a:r>
            <a:endParaRPr lang="en-US" altLang="sr-Latn-RS" sz="2400" i="1" dirty="0"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4E6B6BF1-8919-BF93-EDC5-FCAC6BAEA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9914" y="4092606"/>
            <a:ext cx="1905000" cy="127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5049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AD9232F7-0B60-8CC7-D6A8-21EE091249E2}"/>
              </a:ext>
            </a:extLst>
          </p:cNvPr>
          <p:cNvSpPr txBox="1"/>
          <p:nvPr/>
        </p:nvSpPr>
        <p:spPr>
          <a:xfrm>
            <a:off x="304800" y="1524000"/>
            <a:ext cx="8158163" cy="10445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dirty="0" err="1">
                <a:cs typeface="Arial" pitchFamily="34" charset="0"/>
              </a:rPr>
              <a:t>Kolikim</a:t>
            </a:r>
            <a:r>
              <a:rPr lang="en-US" sz="2200" dirty="0">
                <a:cs typeface="Arial" pitchFamily="34" charset="0"/>
              </a:rPr>
              <a:t> </a:t>
            </a:r>
            <a:r>
              <a:rPr lang="en-US" sz="2200" dirty="0" err="1">
                <a:cs typeface="Arial" pitchFamily="34" charset="0"/>
              </a:rPr>
              <a:t>tlakom</a:t>
            </a:r>
            <a:r>
              <a:rPr lang="en-US" sz="2200" dirty="0">
                <a:cs typeface="Arial" pitchFamily="34" charset="0"/>
              </a:rPr>
              <a:t> </a:t>
            </a:r>
            <a:r>
              <a:rPr lang="en-US" sz="2200" dirty="0" err="1">
                <a:cs typeface="Arial" pitchFamily="34" charset="0"/>
              </a:rPr>
              <a:t>kvadar</a:t>
            </a:r>
            <a:r>
              <a:rPr lang="en-US" sz="2200" dirty="0">
                <a:cs typeface="Arial" pitchFamily="34" charset="0"/>
              </a:rPr>
              <a:t> </a:t>
            </a:r>
            <a:r>
              <a:rPr lang="en-US" sz="2200" dirty="0" err="1">
                <a:cs typeface="Arial" pitchFamily="34" charset="0"/>
              </a:rPr>
              <a:t>težine</a:t>
            </a:r>
            <a:r>
              <a:rPr lang="en-US" sz="2200" dirty="0">
                <a:cs typeface="Arial" pitchFamily="34" charset="0"/>
              </a:rPr>
              <a:t> 12 N </a:t>
            </a:r>
            <a:r>
              <a:rPr lang="en-US" sz="2200" dirty="0" err="1">
                <a:cs typeface="Arial" pitchFamily="34" charset="0"/>
              </a:rPr>
              <a:t>djeluje</a:t>
            </a:r>
            <a:r>
              <a:rPr lang="en-US" sz="2200" dirty="0">
                <a:cs typeface="Arial" pitchFamily="34" charset="0"/>
              </a:rPr>
              <a:t> </a:t>
            </a:r>
            <a:r>
              <a:rPr lang="en-US" sz="2200" dirty="0" err="1">
                <a:cs typeface="Arial" pitchFamily="34" charset="0"/>
              </a:rPr>
              <a:t>na</a:t>
            </a:r>
            <a:r>
              <a:rPr lang="en-US" sz="2200" dirty="0">
                <a:cs typeface="Arial" pitchFamily="34" charset="0"/>
              </a:rPr>
              <a:t> pod </a:t>
            </a:r>
            <a:r>
              <a:rPr lang="en-US" sz="2200" dirty="0" err="1">
                <a:cs typeface="Arial" pitchFamily="34" charset="0"/>
              </a:rPr>
              <a:t>ako</a:t>
            </a:r>
            <a:r>
              <a:rPr lang="en-US" sz="2200" dirty="0">
                <a:cs typeface="Arial" pitchFamily="34" charset="0"/>
              </a:rPr>
              <a:t> je </a:t>
            </a:r>
            <a:r>
              <a:rPr lang="en-US" sz="2200" dirty="0" err="1">
                <a:cs typeface="Arial" pitchFamily="34" charset="0"/>
              </a:rPr>
              <a:t>ploština</a:t>
            </a:r>
            <a:endParaRPr lang="en-US" sz="2200" dirty="0">
              <a:cs typeface="Arial" pitchFamily="34" charset="0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dirty="0" err="1">
                <a:cs typeface="Arial" pitchFamily="34" charset="0"/>
              </a:rPr>
              <a:t>stranice</a:t>
            </a:r>
            <a:r>
              <a:rPr lang="en-US" sz="2200" dirty="0">
                <a:cs typeface="Arial" pitchFamily="34" charset="0"/>
              </a:rPr>
              <a:t> </a:t>
            </a:r>
            <a:r>
              <a:rPr lang="en-US" sz="2200" dirty="0" err="1">
                <a:cs typeface="Arial" pitchFamily="34" charset="0"/>
              </a:rPr>
              <a:t>na</a:t>
            </a:r>
            <a:r>
              <a:rPr lang="en-US" sz="2200" dirty="0">
                <a:cs typeface="Arial" pitchFamily="34" charset="0"/>
              </a:rPr>
              <a:t> </a:t>
            </a:r>
            <a:r>
              <a:rPr lang="en-US" sz="2200" dirty="0" err="1">
                <a:cs typeface="Arial" pitchFamily="34" charset="0"/>
              </a:rPr>
              <a:t>kojoj</a:t>
            </a:r>
            <a:r>
              <a:rPr lang="en-US" sz="2200" dirty="0">
                <a:cs typeface="Arial" pitchFamily="34" charset="0"/>
              </a:rPr>
              <a:t> on </a:t>
            </a:r>
            <a:r>
              <a:rPr lang="en-US" sz="2200" dirty="0" err="1">
                <a:cs typeface="Arial" pitchFamily="34" charset="0"/>
              </a:rPr>
              <a:t>leži</a:t>
            </a:r>
            <a:r>
              <a:rPr lang="en-US" sz="2200" dirty="0">
                <a:cs typeface="Arial" pitchFamily="34" charset="0"/>
              </a:rPr>
              <a:t> 6 cm²?</a:t>
            </a:r>
            <a:endParaRPr lang="hr-HR" sz="2200" dirty="0">
              <a:cs typeface="Arial" pitchFamily="34" charset="0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5A7B2524-BEA0-27E1-B5DC-261E60A7C3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743200"/>
            <a:ext cx="4419600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sr-Latn-RS" sz="2400" i="1">
                <a:latin typeface="Arial" panose="020B0604020202020204" pitchFamily="34" charset="0"/>
                <a:cs typeface="Arial" panose="020B0604020202020204" pitchFamily="34" charset="0"/>
              </a:rPr>
              <a:t>Rješenje: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sr-Latn-RS" sz="240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sr-Latn-RS" sz="2200" i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sr-Latn-RS" sz="2200">
                <a:latin typeface="Arial" panose="020B0604020202020204" pitchFamily="34" charset="0"/>
                <a:cs typeface="Arial" panose="020B0604020202020204" pitchFamily="34" charset="0"/>
              </a:rPr>
              <a:t> = 12 N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sr-Latn-RS" sz="2200" i="1">
                <a:latin typeface="Arial" panose="020B0604020202020204" pitchFamily="34" charset="0"/>
                <a:cs typeface="Arial" panose="020B0604020202020204" pitchFamily="34" charset="0"/>
              </a:rPr>
              <a:t>            A</a:t>
            </a:r>
            <a:r>
              <a:rPr lang="en-US" altLang="sr-Latn-RS" sz="2200">
                <a:latin typeface="Arial" panose="020B0604020202020204" pitchFamily="34" charset="0"/>
                <a:cs typeface="Arial" panose="020B0604020202020204" pitchFamily="34" charset="0"/>
              </a:rPr>
              <a:t> = 6 cm² = 0,0006 m²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sr-Latn-RS" sz="2200" i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sr-Latn-RS" sz="220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altLang="sr-Latn-RS" sz="2200" i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sr-Latn-RS" sz="220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altLang="sr-Latn-RS" sz="2200" i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sr-Latn-RS" sz="2200" i="1">
                <a:latin typeface="Arial" panose="020B0604020202020204" pitchFamily="34" charset="0"/>
                <a:cs typeface="Arial" panose="020B0604020202020204" pitchFamily="34" charset="0"/>
              </a:rPr>
              <a:t>           p</a:t>
            </a:r>
            <a:r>
              <a:rPr lang="en-US" altLang="sr-Latn-RS" sz="2200">
                <a:latin typeface="Arial" panose="020B0604020202020204" pitchFamily="34" charset="0"/>
                <a:cs typeface="Arial" panose="020B0604020202020204" pitchFamily="34" charset="0"/>
              </a:rPr>
              <a:t> =  12 N / 0,0006 m²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sr-Latn-RS" sz="2200" i="1">
                <a:latin typeface="Arial" panose="020B0604020202020204" pitchFamily="34" charset="0"/>
                <a:cs typeface="Arial" panose="020B0604020202020204" pitchFamily="34" charset="0"/>
              </a:rPr>
              <a:t>           p</a:t>
            </a:r>
            <a:r>
              <a:rPr lang="en-US" altLang="sr-Latn-RS" sz="2200">
                <a:latin typeface="Arial" panose="020B0604020202020204" pitchFamily="34" charset="0"/>
                <a:cs typeface="Arial" panose="020B0604020202020204" pitchFamily="34" charset="0"/>
              </a:rPr>
              <a:t> = 20 000 Pa</a:t>
            </a:r>
          </a:p>
        </p:txBody>
      </p:sp>
    </p:spTree>
    <p:extLst>
      <p:ext uri="{BB962C8B-B14F-4D97-AF65-F5344CB8AC3E}">
        <p14:creationId xmlns:p14="http://schemas.microsoft.com/office/powerpoint/2010/main" val="1642611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0004FE1-AB03-F37B-77BE-6837F4D8919D}"/>
              </a:ext>
            </a:extLst>
          </p:cNvPr>
          <p:cNvSpPr txBox="1">
            <a:spLocks/>
          </p:cNvSpPr>
          <p:nvPr/>
        </p:nvSpPr>
        <p:spPr>
          <a:xfrm>
            <a:off x="417251" y="266303"/>
            <a:ext cx="8229600" cy="6223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hr-HR" sz="3200" dirty="0" err="1">
                <a:solidFill>
                  <a:schemeClr val="tx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Hidrostatski</a:t>
            </a:r>
            <a:r>
              <a:rPr lang="hr-HR" sz="3200" dirty="0">
                <a:solidFill>
                  <a:schemeClr val="tx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 tlak</a:t>
            </a:r>
            <a:endParaRPr lang="en-US" sz="3200" dirty="0">
              <a:solidFill>
                <a:schemeClr val="tx2">
                  <a:lumMod val="7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  <a:cs typeface="Arial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B63B08-7760-4A75-7698-8DEE74F83B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880603"/>
            <a:ext cx="8534400" cy="1224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hr-HR" altLang="sr-Latn-RS" sz="2800" dirty="0"/>
              <a:t> </a:t>
            </a:r>
            <a:r>
              <a:rPr lang="hr-HR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nastaje zbog težine tekućine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hr-HR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ovisi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o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dubini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tekućine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i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o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njezinoj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gustoći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6" name="Object 2">
            <a:extLst>
              <a:ext uri="{FF2B5EF4-FFF2-40B4-BE49-F238E27FC236}">
                <a16:creationId xmlns:a16="http://schemas.microsoft.com/office/drawing/2014/main" id="{A2079061-B393-7F07-02D9-D8AA94FFC65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1121533"/>
              </p:ext>
            </p:extLst>
          </p:nvPr>
        </p:nvGraphicFramePr>
        <p:xfrm>
          <a:off x="1824038" y="2341395"/>
          <a:ext cx="1990725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Jednadžba" r:id="rId2" imgW="723586" imgH="203112" progId="Equation.3">
                  <p:embed/>
                </p:oleObj>
              </mc:Choice>
              <mc:Fallback>
                <p:oleObj name="Jednadžba" r:id="rId2" imgW="723586" imgH="203112" progId="Equation.3">
                  <p:embed/>
                  <p:pic>
                    <p:nvPicPr>
                      <p:cNvPr id="78850" name="Object 2">
                        <a:extLst>
                          <a:ext uri="{FF2B5EF4-FFF2-40B4-BE49-F238E27FC236}">
                            <a16:creationId xmlns:a16="http://schemas.microsoft.com/office/drawing/2014/main" id="{E28B531D-5D4B-96B6-E3F9-95069066796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4038" y="2341395"/>
                        <a:ext cx="1990725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8">
            <a:extLst>
              <a:ext uri="{FF2B5EF4-FFF2-40B4-BE49-F238E27FC236}">
                <a16:creationId xmlns:a16="http://schemas.microsoft.com/office/drawing/2014/main" id="{256B96E5-5995-4E17-5D0D-DB4E42122A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381" y="163160"/>
            <a:ext cx="2438400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45EDAD0-9E1D-B9CA-C38F-BDD7D9C5997C}"/>
              </a:ext>
            </a:extLst>
          </p:cNvPr>
          <p:cNvSpPr txBox="1">
            <a:spLocks/>
          </p:cNvSpPr>
          <p:nvPr/>
        </p:nvSpPr>
        <p:spPr>
          <a:xfrm>
            <a:off x="5727840" y="4210186"/>
            <a:ext cx="3593713" cy="655638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hr-HR" sz="3200" dirty="0">
                <a:solidFill>
                  <a:schemeClr val="tx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Atmosferski tlak</a:t>
            </a:r>
            <a:endParaRPr lang="en-US" sz="3200" dirty="0">
              <a:solidFill>
                <a:schemeClr val="tx2">
                  <a:lumMod val="7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  <a:cs typeface="Arial" charset="0"/>
            </a:endParaRP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4FC2B99E-E55D-7405-A1E9-2429A51135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7429" y="5075353"/>
            <a:ext cx="4278992" cy="1224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sr-Latn-RS" sz="2800" dirty="0"/>
              <a:t> </a:t>
            </a:r>
            <a:r>
              <a:rPr lang="hr-HR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nastaje zbog težine atmosfere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hr-HR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smanjuje se porastom  visine</a:t>
            </a: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93BCEC1E-1BBE-584F-17CC-6D7873D3E8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418" y="3700798"/>
            <a:ext cx="2878940" cy="3157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3980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63B5E14D-92E1-8D80-8C2E-EF4E2796CA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191" y="677767"/>
            <a:ext cx="8229600" cy="168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hr-HR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Kada sila </a:t>
            </a:r>
            <a:r>
              <a:rPr lang="hr-HR" altLang="sr-Latn-RS" sz="2400" i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F</a:t>
            </a:r>
            <a:r>
              <a:rPr lang="hr-HR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djeluje na tijelo uzduž puta </a:t>
            </a:r>
            <a:r>
              <a:rPr lang="hr-HR" altLang="sr-Latn-RS" sz="2400" i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s</a:t>
            </a:r>
            <a:r>
              <a:rPr lang="hr-HR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,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hr-HR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kažemo da sila obavlja rad na tom tijelu.</a:t>
            </a:r>
            <a:endParaRPr lang="en-US" altLang="sr-Latn-RS" sz="2400" dirty="0"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Znak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za rad </a:t>
            </a:r>
            <a:r>
              <a:rPr lang="en-US" altLang="sr-Latn-RS" sz="2400" i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W</a:t>
            </a:r>
            <a:r>
              <a:rPr lang="hr-HR" altLang="sr-Latn-R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.</a:t>
            </a:r>
            <a:endParaRPr lang="en-US" altLang="sr-Latn-RS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5A956B-7A04-D0EE-A672-559490116C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658" y="2867052"/>
            <a:ext cx="7431087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hr-HR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Rad je proporcionalan sili i putu na kojem sila djeluje.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Rad je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jednak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umnošku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iznosa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sile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i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puta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na</a:t>
            </a:r>
            <a:endParaRPr lang="en-US" altLang="sr-Latn-RS" sz="2400" dirty="0"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kojemu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sila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djeluje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graphicFrame>
        <p:nvGraphicFramePr>
          <p:cNvPr id="6" name="Object 3">
            <a:extLst>
              <a:ext uri="{FF2B5EF4-FFF2-40B4-BE49-F238E27FC236}">
                <a16:creationId xmlns:a16="http://schemas.microsoft.com/office/drawing/2014/main" id="{FD029A0A-12A8-AE8B-4412-B567B4E1114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6301700"/>
              </p:ext>
            </p:extLst>
          </p:nvPr>
        </p:nvGraphicFramePr>
        <p:xfrm>
          <a:off x="9454719" y="2928891"/>
          <a:ext cx="2209800" cy="58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83693" imgH="177646" progId="Equation.3">
                  <p:embed/>
                </p:oleObj>
              </mc:Choice>
              <mc:Fallback>
                <p:oleObj name="Equation" r:id="rId2" imgW="583693" imgH="177646" progId="Equation.3">
                  <p:embed/>
                  <p:pic>
                    <p:nvPicPr>
                      <p:cNvPr id="6147" name="Object 3">
                        <a:extLst>
                          <a:ext uri="{FF2B5EF4-FFF2-40B4-BE49-F238E27FC236}">
                            <a16:creationId xmlns:a16="http://schemas.microsoft.com/office/drawing/2014/main" id="{3388D8D8-0A09-AF66-EDA0-1DD8E9C0133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54719" y="2928891"/>
                        <a:ext cx="2209800" cy="585788"/>
                      </a:xfrm>
                      <a:prstGeom prst="rect">
                        <a:avLst/>
                      </a:prstGeom>
                      <a:solidFill>
                        <a:srgbClr val="CCFF99"/>
                      </a:solidFill>
                      <a:ln w="19050">
                        <a:solidFill>
                          <a:srgbClr val="339966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4">
            <a:extLst>
              <a:ext uri="{FF2B5EF4-FFF2-40B4-BE49-F238E27FC236}">
                <a16:creationId xmlns:a16="http://schemas.microsoft.com/office/drawing/2014/main" id="{7097A423-F51E-B29C-3DFD-20DED20230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191" y="5048448"/>
            <a:ext cx="7848174" cy="1131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Ako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se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tijelo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ne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giba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dok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sila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djeluje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tada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je put </a:t>
            </a:r>
            <a:r>
              <a:rPr lang="en-US" altLang="sr-Latn-RS" sz="2400" i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s 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= 0 pa je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obavljeni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rad: </a:t>
            </a:r>
            <a:r>
              <a:rPr lang="en-US" altLang="sr-Latn-RS" sz="2400" i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W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= </a:t>
            </a:r>
            <a:r>
              <a:rPr lang="en-US" altLang="sr-Latn-RS" sz="2400" i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F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· </a:t>
            </a:r>
            <a:r>
              <a:rPr lang="en-US" altLang="sr-Latn-RS" sz="2400" i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= F · 0 = 0.</a:t>
            </a:r>
          </a:p>
        </p:txBody>
      </p:sp>
      <p:graphicFrame>
        <p:nvGraphicFramePr>
          <p:cNvPr id="8" name="Object 3">
            <a:extLst>
              <a:ext uri="{FF2B5EF4-FFF2-40B4-BE49-F238E27FC236}">
                <a16:creationId xmlns:a16="http://schemas.microsoft.com/office/drawing/2014/main" id="{87853D69-4A14-A573-A7BE-17BC46C34BE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6331652"/>
              </p:ext>
            </p:extLst>
          </p:nvPr>
        </p:nvGraphicFramePr>
        <p:xfrm>
          <a:off x="8477250" y="3857257"/>
          <a:ext cx="3675062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Jednadžba" r:id="rId4" imgW="1206500" imgH="203200" progId="Equation.3">
                  <p:embed/>
                </p:oleObj>
              </mc:Choice>
              <mc:Fallback>
                <p:oleObj name="Jednadžba" r:id="rId4" imgW="1206500" imgH="203200" progId="Equation.3">
                  <p:embed/>
                  <p:pic>
                    <p:nvPicPr>
                      <p:cNvPr id="7171" name="Object 3">
                        <a:extLst>
                          <a:ext uri="{FF2B5EF4-FFF2-40B4-BE49-F238E27FC236}">
                            <a16:creationId xmlns:a16="http://schemas.microsoft.com/office/drawing/2014/main" id="{21943076-F39F-F181-48AA-590B70A179F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77250" y="3857257"/>
                        <a:ext cx="3675062" cy="53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6">
            <a:extLst>
              <a:ext uri="{FF2B5EF4-FFF2-40B4-BE49-F238E27FC236}">
                <a16:creationId xmlns:a16="http://schemas.microsoft.com/office/drawing/2014/main" id="{9495240E-B758-6CAC-2D29-3947239F21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50412" y="4645333"/>
            <a:ext cx="20716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r-HR" altLang="sr-Latn-RS" sz="2800" dirty="0"/>
              <a:t>J = Nm</a:t>
            </a:r>
            <a:endParaRPr lang="en-US" altLang="sr-Latn-RS" sz="2800" dirty="0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44BEF732-30D5-A192-E3A9-89F7173F3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0412" y="5695950"/>
            <a:ext cx="2103438" cy="714375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0929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9529E695-EEAE-9C41-D4D7-CCFA494D19FB}"/>
              </a:ext>
            </a:extLst>
          </p:cNvPr>
          <p:cNvSpPr txBox="1"/>
          <p:nvPr/>
        </p:nvSpPr>
        <p:spPr>
          <a:xfrm>
            <a:off x="304800" y="1524000"/>
            <a:ext cx="8458200" cy="10445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dirty="0" err="1">
                <a:cs typeface="Arial" pitchFamily="34" charset="0"/>
              </a:rPr>
              <a:t>Grga</a:t>
            </a:r>
            <a:r>
              <a:rPr lang="en-US" sz="2200" dirty="0">
                <a:cs typeface="Arial" pitchFamily="34" charset="0"/>
              </a:rPr>
              <a:t> </a:t>
            </a:r>
            <a:r>
              <a:rPr lang="en-US" sz="2200" dirty="0" err="1">
                <a:cs typeface="Arial" pitchFamily="34" charset="0"/>
              </a:rPr>
              <a:t>dinamometrom</a:t>
            </a:r>
            <a:r>
              <a:rPr lang="en-US" sz="2200" dirty="0">
                <a:cs typeface="Arial" pitchFamily="34" charset="0"/>
              </a:rPr>
              <a:t> </a:t>
            </a:r>
            <a:r>
              <a:rPr lang="en-US" sz="2200" dirty="0" err="1">
                <a:cs typeface="Arial" pitchFamily="34" charset="0"/>
              </a:rPr>
              <a:t>vuče</a:t>
            </a:r>
            <a:r>
              <a:rPr lang="en-US" sz="2200" dirty="0">
                <a:cs typeface="Arial" pitchFamily="34" charset="0"/>
              </a:rPr>
              <a:t> </a:t>
            </a:r>
            <a:r>
              <a:rPr lang="en-US" sz="2200" dirty="0" err="1">
                <a:cs typeface="Arial" pitchFamily="34" charset="0"/>
              </a:rPr>
              <a:t>kolica</a:t>
            </a:r>
            <a:r>
              <a:rPr lang="en-US" sz="2200" dirty="0">
                <a:cs typeface="Arial" pitchFamily="34" charset="0"/>
              </a:rPr>
              <a:t> </a:t>
            </a:r>
            <a:r>
              <a:rPr lang="en-US" sz="2200" dirty="0" err="1">
                <a:cs typeface="Arial" pitchFamily="34" charset="0"/>
              </a:rPr>
              <a:t>djelujući</a:t>
            </a:r>
            <a:r>
              <a:rPr lang="en-US" sz="2200" dirty="0">
                <a:cs typeface="Arial" pitchFamily="34" charset="0"/>
              </a:rPr>
              <a:t> </a:t>
            </a:r>
            <a:r>
              <a:rPr lang="en-US" sz="2200" dirty="0" err="1">
                <a:cs typeface="Arial" pitchFamily="34" charset="0"/>
              </a:rPr>
              <a:t>silom</a:t>
            </a:r>
            <a:r>
              <a:rPr lang="en-US" sz="2200" dirty="0">
                <a:cs typeface="Arial" pitchFamily="34" charset="0"/>
              </a:rPr>
              <a:t> </a:t>
            </a:r>
            <a:r>
              <a:rPr lang="en-US" sz="2200" dirty="0" err="1">
                <a:cs typeface="Arial" pitchFamily="34" charset="0"/>
              </a:rPr>
              <a:t>od</a:t>
            </a:r>
            <a:r>
              <a:rPr lang="en-US" sz="2200" dirty="0">
                <a:cs typeface="Arial" pitchFamily="34" charset="0"/>
              </a:rPr>
              <a:t> 1 N </a:t>
            </a:r>
            <a:r>
              <a:rPr lang="en-US" sz="2200" dirty="0" err="1">
                <a:cs typeface="Arial" pitchFamily="34" charset="0"/>
              </a:rPr>
              <a:t>uzduž</a:t>
            </a:r>
            <a:r>
              <a:rPr lang="en-US" sz="2200" dirty="0">
                <a:cs typeface="Arial" pitchFamily="34" charset="0"/>
              </a:rPr>
              <a:t> </a:t>
            </a:r>
            <a:r>
              <a:rPr lang="en-US" sz="2200" dirty="0" err="1">
                <a:cs typeface="Arial" pitchFamily="34" charset="0"/>
              </a:rPr>
              <a:t>puta</a:t>
            </a:r>
            <a:endParaRPr lang="en-US" sz="2200" dirty="0">
              <a:cs typeface="Arial" pitchFamily="34" charset="0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dirty="0" err="1">
                <a:cs typeface="Arial" pitchFamily="34" charset="0"/>
              </a:rPr>
              <a:t>od</a:t>
            </a:r>
            <a:r>
              <a:rPr lang="en-US" sz="2200" dirty="0">
                <a:cs typeface="Arial" pitchFamily="34" charset="0"/>
              </a:rPr>
              <a:t> 1 m. </a:t>
            </a:r>
            <a:r>
              <a:rPr lang="en-US" sz="2200" dirty="0" err="1">
                <a:cs typeface="Arial" pitchFamily="34" charset="0"/>
              </a:rPr>
              <a:t>Koliki</a:t>
            </a:r>
            <a:r>
              <a:rPr lang="en-US" sz="2200" dirty="0">
                <a:cs typeface="Arial" pitchFamily="34" charset="0"/>
              </a:rPr>
              <a:t> </a:t>
            </a:r>
            <a:r>
              <a:rPr lang="en-US" sz="2200" dirty="0" err="1">
                <a:cs typeface="Arial" pitchFamily="34" charset="0"/>
              </a:rPr>
              <a:t>rad</a:t>
            </a:r>
            <a:r>
              <a:rPr lang="en-US" sz="2200" dirty="0">
                <a:cs typeface="Arial" pitchFamily="34" charset="0"/>
              </a:rPr>
              <a:t> </a:t>
            </a:r>
            <a:r>
              <a:rPr lang="en-US" sz="2200" dirty="0" err="1">
                <a:cs typeface="Arial" pitchFamily="34" charset="0"/>
              </a:rPr>
              <a:t>pritom</a:t>
            </a:r>
            <a:r>
              <a:rPr lang="en-US" sz="2200" dirty="0">
                <a:cs typeface="Arial" pitchFamily="34" charset="0"/>
              </a:rPr>
              <a:t> </a:t>
            </a:r>
            <a:r>
              <a:rPr lang="en-US" sz="2200" dirty="0" err="1">
                <a:cs typeface="Arial" pitchFamily="34" charset="0"/>
              </a:rPr>
              <a:t>obavi</a:t>
            </a:r>
            <a:r>
              <a:rPr lang="en-US" sz="2200" dirty="0">
                <a:cs typeface="Arial" pitchFamily="34" charset="0"/>
              </a:rPr>
              <a:t> </a:t>
            </a:r>
            <a:r>
              <a:rPr lang="en-US" sz="2200" dirty="0" err="1">
                <a:cs typeface="Arial" pitchFamily="34" charset="0"/>
              </a:rPr>
              <a:t>na</a:t>
            </a:r>
            <a:r>
              <a:rPr lang="en-US" sz="2200" dirty="0">
                <a:cs typeface="Arial" pitchFamily="34" charset="0"/>
              </a:rPr>
              <a:t> </a:t>
            </a:r>
            <a:r>
              <a:rPr lang="en-US" sz="2200" dirty="0" err="1">
                <a:cs typeface="Arial" pitchFamily="34" charset="0"/>
              </a:rPr>
              <a:t>kolicima</a:t>
            </a:r>
            <a:r>
              <a:rPr lang="en-US" sz="2200" dirty="0">
                <a:cs typeface="Arial" pitchFamily="34" charset="0"/>
              </a:rPr>
              <a:t>?</a:t>
            </a:r>
            <a:endParaRPr lang="hr-HR" sz="2200" dirty="0">
              <a:cs typeface="Arial" pitchFamily="34" charset="0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EE9635A3-3619-75CA-1538-2E4D43E802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2971800"/>
            <a:ext cx="441960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sr-Latn-RS" sz="2400" i="1">
                <a:latin typeface="Arial" panose="020B0604020202020204" pitchFamily="34" charset="0"/>
                <a:cs typeface="Arial" panose="020B0604020202020204" pitchFamily="34" charset="0"/>
              </a:rPr>
              <a:t>Rješenje: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sr-Latn-RS" sz="240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sr-Latn-RS" sz="2200" i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sr-Latn-RS" sz="2200">
                <a:latin typeface="Arial" panose="020B0604020202020204" pitchFamily="34" charset="0"/>
                <a:cs typeface="Arial" panose="020B0604020202020204" pitchFamily="34" charset="0"/>
              </a:rPr>
              <a:t> = 1 N; </a:t>
            </a:r>
            <a:r>
              <a:rPr lang="en-US" altLang="sr-Latn-RS" sz="2200" i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sr-Latn-RS" sz="2200">
                <a:latin typeface="Arial" panose="020B0604020202020204" pitchFamily="34" charset="0"/>
                <a:cs typeface="Arial" panose="020B0604020202020204" pitchFamily="34" charset="0"/>
              </a:rPr>
              <a:t> = 1 m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sr-Latn-RS" sz="2200" i="1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altLang="sr-Latn-RS" sz="220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altLang="sr-Latn-RS" sz="2200" i="1">
                <a:latin typeface="Arial" panose="020B0604020202020204" pitchFamily="34" charset="0"/>
                <a:cs typeface="Arial" panose="020B0604020202020204" pitchFamily="34" charset="0"/>
              </a:rPr>
              <a:t>F </a:t>
            </a:r>
            <a:r>
              <a:rPr lang="el-GR" altLang="sr-Latn-RS" sz="2200">
                <a:latin typeface="Arial" panose="020B0604020202020204" pitchFamily="34" charset="0"/>
                <a:cs typeface="Arial" panose="020B0604020202020204" pitchFamily="34" charset="0"/>
              </a:rPr>
              <a:t>·</a:t>
            </a:r>
            <a:r>
              <a:rPr lang="en-US" altLang="sr-Latn-RS" sz="2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sr-Latn-RS" sz="2200" i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sr-Latn-RS" sz="2200" i="1">
                <a:latin typeface="Arial" panose="020B0604020202020204" pitchFamily="34" charset="0"/>
                <a:cs typeface="Arial" panose="020B0604020202020204" pitchFamily="34" charset="0"/>
              </a:rPr>
              <a:t>	W</a:t>
            </a:r>
            <a:r>
              <a:rPr lang="en-US" altLang="sr-Latn-RS" sz="2200">
                <a:latin typeface="Arial" panose="020B0604020202020204" pitchFamily="34" charset="0"/>
                <a:cs typeface="Arial" panose="020B0604020202020204" pitchFamily="34" charset="0"/>
              </a:rPr>
              <a:t> = 1 N · 1 m = 1Nm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sr-Latn-RS" sz="2200"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en-US" altLang="sr-Latn-RS" sz="2200" i="1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altLang="sr-Latn-RS" sz="2200">
                <a:latin typeface="Arial" panose="020B0604020202020204" pitchFamily="34" charset="0"/>
                <a:cs typeface="Arial" panose="020B0604020202020204" pitchFamily="34" charset="0"/>
              </a:rPr>
              <a:t> = 1 J.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BADFC48-091F-1898-EAB8-BEEB965B7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81400"/>
            <a:ext cx="301783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7986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B4229C4-51CE-018D-2AA1-12A7442F3A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968" y="343178"/>
            <a:ext cx="7236853" cy="1305037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hr-HR" altLang="sr-Latn-R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Snaga</a:t>
            </a:r>
            <a:r>
              <a:rPr lang="en-US" altLang="sr-Latn-R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sr-Latn-RS" sz="28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P</a:t>
            </a:r>
            <a:r>
              <a:rPr lang="hr-HR" altLang="sr-Latn-R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 je količnik rada </a:t>
            </a:r>
            <a:r>
              <a:rPr lang="hr-HR" altLang="sr-Latn-RS" sz="28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W</a:t>
            </a:r>
            <a:r>
              <a:rPr lang="hr-HR" altLang="sr-Latn-R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 i vremena </a:t>
            </a:r>
            <a:r>
              <a:rPr lang="hr-HR" altLang="sr-Latn-RS" sz="28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t</a:t>
            </a:r>
            <a:r>
              <a:rPr lang="hr-HR" altLang="sr-Latn-R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 tijekom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hr-HR" altLang="sr-Latn-R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kojega se rad obavi.</a:t>
            </a:r>
            <a:endParaRPr lang="en-US" altLang="sr-Latn-RS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graphicFrame>
        <p:nvGraphicFramePr>
          <p:cNvPr id="5" name="Object 3">
            <a:extLst>
              <a:ext uri="{FF2B5EF4-FFF2-40B4-BE49-F238E27FC236}">
                <a16:creationId xmlns:a16="http://schemas.microsoft.com/office/drawing/2014/main" id="{41268F2E-7580-768C-8C8D-F148CE003F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2628081"/>
              </p:ext>
            </p:extLst>
          </p:nvPr>
        </p:nvGraphicFramePr>
        <p:xfrm>
          <a:off x="8888027" y="468590"/>
          <a:ext cx="1481138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57002" imgH="393529" progId="Equation.3">
                  <p:embed/>
                </p:oleObj>
              </mc:Choice>
              <mc:Fallback>
                <p:oleObj name="Equation" r:id="rId2" imgW="457002" imgH="393529" progId="Equation.3">
                  <p:embed/>
                  <p:pic>
                    <p:nvPicPr>
                      <p:cNvPr id="27651" name="Object 3">
                        <a:extLst>
                          <a:ext uri="{FF2B5EF4-FFF2-40B4-BE49-F238E27FC236}">
                            <a16:creationId xmlns:a16="http://schemas.microsoft.com/office/drawing/2014/main" id="{F329B243-E77C-AA55-D33D-FFD3323A193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88027" y="468590"/>
                        <a:ext cx="1481138" cy="1066800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 w="12700">
                        <a:solidFill>
                          <a:srgbClr val="CCFFCC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7DCC2D6-2B94-07B5-D4D3-75076FFC6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1191" y="5392260"/>
            <a:ext cx="45822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Jedinica za snagu zove se </a:t>
            </a:r>
            <a:r>
              <a:rPr lang="hr-HR" altLang="sr-Latn-RS" sz="2400" b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vat </a:t>
            </a:r>
            <a:r>
              <a:rPr lang="hr-HR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(</a:t>
            </a:r>
            <a:r>
              <a:rPr lang="hr-HR" altLang="sr-Latn-RS" sz="2400" b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W</a:t>
            </a:r>
            <a:r>
              <a:rPr lang="hr-HR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)</a:t>
            </a:r>
            <a:endParaRPr lang="en-US" altLang="sr-Latn-RS" sz="2400" dirty="0"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7" name="Object 4">
            <a:extLst>
              <a:ext uri="{FF2B5EF4-FFF2-40B4-BE49-F238E27FC236}">
                <a16:creationId xmlns:a16="http://schemas.microsoft.com/office/drawing/2014/main" id="{CD2F8CE9-C6DB-ADF9-E4BE-DC16C008E1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0387747"/>
              </p:ext>
            </p:extLst>
          </p:nvPr>
        </p:nvGraphicFramePr>
        <p:xfrm>
          <a:off x="9018233" y="1912398"/>
          <a:ext cx="1047750" cy="1009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44307" imgH="393529" progId="Equation.3">
                  <p:embed/>
                </p:oleObj>
              </mc:Choice>
              <mc:Fallback>
                <p:oleObj name="Equation" r:id="rId4" imgW="444307" imgH="393529" progId="Equation.3">
                  <p:embed/>
                  <p:pic>
                    <p:nvPicPr>
                      <p:cNvPr id="28676" name="Object 4">
                        <a:extLst>
                          <a:ext uri="{FF2B5EF4-FFF2-40B4-BE49-F238E27FC236}">
                            <a16:creationId xmlns:a16="http://schemas.microsoft.com/office/drawing/2014/main" id="{E9C79CC3-9A6A-E10A-A126-6EC6E0D4B4F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18233" y="1912398"/>
                        <a:ext cx="1047750" cy="1009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5">
            <a:extLst>
              <a:ext uri="{FF2B5EF4-FFF2-40B4-BE49-F238E27FC236}">
                <a16:creationId xmlns:a16="http://schemas.microsoft.com/office/drawing/2014/main" id="{CCB99B13-0E23-29E2-0859-3D37D1E63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870" y="3606553"/>
            <a:ext cx="25447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1CD523D9-FE34-B8AA-2670-AD1A06BB91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228" y="2101738"/>
            <a:ext cx="79780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Snaga 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je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veća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ako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je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vrijeme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u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kojem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se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isti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rad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obavi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kraće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.</a:t>
            </a:r>
            <a:endParaRPr lang="hr-HR" altLang="sr-Latn-RS" sz="2400" dirty="0"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5F79710E-C90E-0A15-10FA-9437CBFE11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63" y="3429000"/>
            <a:ext cx="4862512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hr-HR" altLang="sr-Latn-RS" sz="2400" dirty="0">
                <a:solidFill>
                  <a:srgbClr val="4F6228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Vrijeme  (</a:t>
            </a:r>
            <a:r>
              <a:rPr lang="hr-HR" altLang="sr-Latn-RS" sz="2400" i="1" dirty="0">
                <a:solidFill>
                  <a:srgbClr val="4F6228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t</a:t>
            </a:r>
            <a:r>
              <a:rPr lang="hr-HR" altLang="sr-Latn-RS" sz="2400" dirty="0">
                <a:solidFill>
                  <a:srgbClr val="4F6228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hr-HR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- </a:t>
            </a:r>
            <a:r>
              <a:rPr lang="hr-HR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fizi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kalna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hr-HR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veličina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hr-HR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- vrijeme mjerimo zapornim satom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hr-HR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- mjerna jedinica sekunda (s)</a:t>
            </a:r>
            <a:endParaRPr lang="en-US" altLang="sr-Latn-RS" sz="2400" dirty="0"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803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9" grpId="0"/>
      <p:bldP spid="1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8FCD09F8-092F-3CDE-DFE9-027B19ABA26D}"/>
              </a:ext>
            </a:extLst>
          </p:cNvPr>
          <p:cNvSpPr txBox="1"/>
          <p:nvPr/>
        </p:nvSpPr>
        <p:spPr>
          <a:xfrm>
            <a:off x="304800" y="1524000"/>
            <a:ext cx="7688263" cy="6000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dirty="0" err="1">
                <a:cs typeface="Arial" pitchFamily="34" charset="0"/>
              </a:rPr>
              <a:t>Kolika</a:t>
            </a:r>
            <a:r>
              <a:rPr lang="en-US" sz="2200" dirty="0">
                <a:cs typeface="Arial" pitchFamily="34" charset="0"/>
              </a:rPr>
              <a:t> je </a:t>
            </a:r>
            <a:r>
              <a:rPr lang="en-US" sz="2200" dirty="0" err="1">
                <a:cs typeface="Arial" pitchFamily="34" charset="0"/>
              </a:rPr>
              <a:t>snaga</a:t>
            </a:r>
            <a:r>
              <a:rPr lang="en-US" sz="2200" dirty="0">
                <a:cs typeface="Arial" pitchFamily="34" charset="0"/>
              </a:rPr>
              <a:t> </a:t>
            </a:r>
            <a:r>
              <a:rPr lang="en-US" sz="2200" dirty="0" err="1">
                <a:cs typeface="Arial" pitchFamily="34" charset="0"/>
              </a:rPr>
              <a:t>motora</a:t>
            </a:r>
            <a:r>
              <a:rPr lang="en-US" sz="2200" dirty="0">
                <a:cs typeface="Arial" pitchFamily="34" charset="0"/>
              </a:rPr>
              <a:t> </a:t>
            </a:r>
            <a:r>
              <a:rPr lang="en-US" sz="2200" dirty="0" err="1">
                <a:cs typeface="Arial" pitchFamily="34" charset="0"/>
              </a:rPr>
              <a:t>koji</a:t>
            </a:r>
            <a:r>
              <a:rPr lang="en-US" sz="2200" dirty="0">
                <a:cs typeface="Arial" pitchFamily="34" charset="0"/>
              </a:rPr>
              <a:t> </a:t>
            </a:r>
            <a:r>
              <a:rPr lang="en-US" sz="2200" dirty="0" err="1">
                <a:cs typeface="Arial" pitchFamily="34" charset="0"/>
              </a:rPr>
              <a:t>tijekom</a:t>
            </a:r>
            <a:r>
              <a:rPr lang="en-US" sz="2200" dirty="0">
                <a:cs typeface="Arial" pitchFamily="34" charset="0"/>
              </a:rPr>
              <a:t> 3 s </a:t>
            </a:r>
            <a:r>
              <a:rPr lang="en-US" sz="2200" dirty="0" err="1">
                <a:cs typeface="Arial" pitchFamily="34" charset="0"/>
              </a:rPr>
              <a:t>obavi</a:t>
            </a:r>
            <a:r>
              <a:rPr lang="en-US" sz="2200" dirty="0">
                <a:cs typeface="Arial" pitchFamily="34" charset="0"/>
              </a:rPr>
              <a:t> </a:t>
            </a:r>
            <a:r>
              <a:rPr lang="en-US" sz="2200" dirty="0" err="1">
                <a:cs typeface="Arial" pitchFamily="34" charset="0"/>
              </a:rPr>
              <a:t>rad</a:t>
            </a:r>
            <a:r>
              <a:rPr lang="en-US" sz="2200" dirty="0">
                <a:cs typeface="Arial" pitchFamily="34" charset="0"/>
              </a:rPr>
              <a:t> </a:t>
            </a:r>
            <a:r>
              <a:rPr lang="en-US" sz="2200" dirty="0" err="1">
                <a:cs typeface="Arial" pitchFamily="34" charset="0"/>
              </a:rPr>
              <a:t>od</a:t>
            </a:r>
            <a:r>
              <a:rPr lang="en-US" sz="2200" dirty="0">
                <a:cs typeface="Arial" pitchFamily="34" charset="0"/>
              </a:rPr>
              <a:t> 120 kJ?</a:t>
            </a:r>
            <a:endParaRPr lang="hr-HR" sz="2200" dirty="0">
              <a:cs typeface="Arial" pitchFamily="34" charset="0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E8E98DAB-7D40-CD38-2192-E662AD3AEF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514600"/>
            <a:ext cx="4419600" cy="327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sr-Latn-RS" sz="2400" i="1">
                <a:latin typeface="Arial" panose="020B0604020202020204" pitchFamily="34" charset="0"/>
                <a:cs typeface="Arial" panose="020B0604020202020204" pitchFamily="34" charset="0"/>
              </a:rPr>
              <a:t>Rješenje: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sr-Latn-RS" sz="240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sr-Latn-RS" sz="2200" i="1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altLang="sr-Latn-RS" sz="2200">
                <a:latin typeface="Arial" panose="020B0604020202020204" pitchFamily="34" charset="0"/>
                <a:cs typeface="Arial" panose="020B0604020202020204" pitchFamily="34" charset="0"/>
              </a:rPr>
              <a:t> = 120 kJ = 120 000 J           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sr-Latn-RS" sz="2200" i="1">
                <a:latin typeface="Arial" panose="020B0604020202020204" pitchFamily="34" charset="0"/>
                <a:cs typeface="Arial" panose="020B0604020202020204" pitchFamily="34" charset="0"/>
              </a:rPr>
              <a:t>            t</a:t>
            </a:r>
            <a:r>
              <a:rPr lang="en-US" altLang="sr-Latn-RS" sz="2200">
                <a:latin typeface="Arial" panose="020B0604020202020204" pitchFamily="34" charset="0"/>
                <a:cs typeface="Arial" panose="020B0604020202020204" pitchFamily="34" charset="0"/>
              </a:rPr>
              <a:t> = 3 s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sr-Latn-RS" sz="2200" i="1">
                <a:latin typeface="Arial" panose="020B0604020202020204" pitchFamily="34" charset="0"/>
                <a:cs typeface="Arial" panose="020B0604020202020204" pitchFamily="34" charset="0"/>
              </a:rPr>
              <a:t>P </a:t>
            </a:r>
            <a:r>
              <a:rPr lang="en-US" altLang="sr-Latn-RS" sz="220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altLang="sr-Latn-RS" sz="2200" i="1">
                <a:latin typeface="Arial" panose="020B0604020202020204" pitchFamily="34" charset="0"/>
                <a:cs typeface="Arial" panose="020B0604020202020204" pitchFamily="34" charset="0"/>
              </a:rPr>
              <a:t>W </a:t>
            </a:r>
            <a:r>
              <a:rPr lang="en-US" altLang="sr-Latn-RS" sz="2200">
                <a:latin typeface="Arial" panose="020B0604020202020204" pitchFamily="34" charset="0"/>
                <a:cs typeface="Arial" panose="020B0604020202020204" pitchFamily="34" charset="0"/>
              </a:rPr>
              <a:t>/ t</a:t>
            </a:r>
            <a:endParaRPr lang="en-US" altLang="sr-Latn-RS" sz="2200" i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sr-Latn-RS" sz="2200" i="1">
                <a:latin typeface="Arial" panose="020B0604020202020204" pitchFamily="34" charset="0"/>
                <a:cs typeface="Arial" panose="020B0604020202020204" pitchFamily="34" charset="0"/>
              </a:rPr>
              <a:t>	P = </a:t>
            </a:r>
            <a:r>
              <a:rPr lang="en-US" altLang="sr-Latn-RS" sz="2200">
                <a:latin typeface="Arial" panose="020B0604020202020204" pitchFamily="34" charset="0"/>
                <a:cs typeface="Arial" panose="020B0604020202020204" pitchFamily="34" charset="0"/>
              </a:rPr>
              <a:t>120 000 J / 3 s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sr-Latn-RS" sz="2200"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en-US" altLang="sr-Latn-RS" sz="2200" i="1">
                <a:latin typeface="Arial" panose="020B0604020202020204" pitchFamily="34" charset="0"/>
                <a:cs typeface="Arial" panose="020B0604020202020204" pitchFamily="34" charset="0"/>
              </a:rPr>
              <a:t>P = </a:t>
            </a:r>
            <a:r>
              <a:rPr lang="en-US" altLang="sr-Latn-RS" sz="2200">
                <a:latin typeface="Arial" panose="020B0604020202020204" pitchFamily="34" charset="0"/>
                <a:cs typeface="Arial" panose="020B0604020202020204" pitchFamily="34" charset="0"/>
              </a:rPr>
              <a:t>40 000 W = 40 kW</a:t>
            </a:r>
            <a:r>
              <a:rPr lang="en-US" altLang="sr-Latn-RS" sz="2400" i="1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sr-Latn-R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76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8089375-F207-3412-B3FC-D0D3FD1CB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4E38080-D88E-D57B-C0B1-8746026538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A1D67A4D-EC8F-49C9-E3C0-0AEB8625F1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143000"/>
            <a:ext cx="83820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sr-Latn-RS" sz="2400" dirty="0" err="1">
                <a:latin typeface="Arial" panose="020B0604020202020204" pitchFamily="34" charset="0"/>
                <a:cs typeface="Arial" panose="020B0604020202020204" pitchFamily="34" charset="0"/>
              </a:rPr>
              <a:t>Svako</a:t>
            </a:r>
            <a:r>
              <a:rPr lang="en-US" altLang="sr-Latn-R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sr-Latn-RS" sz="2400" dirty="0" err="1">
                <a:latin typeface="Arial" panose="020B0604020202020204" pitchFamily="34" charset="0"/>
                <a:cs typeface="Arial" panose="020B0604020202020204" pitchFamily="34" charset="0"/>
              </a:rPr>
              <a:t>tijelo</a:t>
            </a:r>
            <a:r>
              <a:rPr lang="en-US" altLang="sr-Latn-R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sr-Latn-RS" sz="2400" dirty="0" err="1">
                <a:latin typeface="Arial" panose="020B0604020202020204" pitchFamily="34" charset="0"/>
                <a:cs typeface="Arial" panose="020B0604020202020204" pitchFamily="34" charset="0"/>
              </a:rPr>
              <a:t>ima</a:t>
            </a:r>
            <a:r>
              <a:rPr lang="en-US" altLang="sr-Latn-R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sr-Latn-RS" sz="2400" dirty="0" err="1">
                <a:latin typeface="Arial" panose="020B0604020202020204" pitchFamily="34" charset="0"/>
                <a:cs typeface="Arial" panose="020B0604020202020204" pitchFamily="34" charset="0"/>
              </a:rPr>
              <a:t>neki</a:t>
            </a:r>
            <a:r>
              <a:rPr lang="en-US" altLang="sr-Latn-R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sr-Latn-RS" sz="2400" dirty="0" err="1">
                <a:latin typeface="Arial" panose="020B0604020202020204" pitchFamily="34" charset="0"/>
                <a:cs typeface="Arial" panose="020B0604020202020204" pitchFamily="34" charset="0"/>
              </a:rPr>
              <a:t>oblik</a:t>
            </a:r>
            <a:r>
              <a:rPr lang="en-US" altLang="sr-Latn-R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sr-Latn-RS" sz="2400" dirty="0" err="1">
                <a:latin typeface="Arial" panose="020B0604020202020204" pitchFamily="34" charset="0"/>
                <a:cs typeface="Arial" panose="020B0604020202020204" pitchFamily="34" charset="0"/>
              </a:rPr>
              <a:t>energije</a:t>
            </a:r>
            <a:r>
              <a:rPr lang="en-US" altLang="sr-Latn-R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360206DC-008C-7F1F-BF37-1F320F9EB7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81200"/>
            <a:ext cx="26543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CCAF9A9B-B4B1-90CF-3F88-B3BC0F47F6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429000"/>
            <a:ext cx="267493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955F1298-CE3D-E9EC-2FD1-4A4C9EE52D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667000"/>
            <a:ext cx="27495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8">
            <a:extLst>
              <a:ext uri="{FF2B5EF4-FFF2-40B4-BE49-F238E27FC236}">
                <a16:creationId xmlns:a16="http://schemas.microsoft.com/office/drawing/2014/main" id="{B57A9003-86D4-BF58-FC6B-C3EBBF5668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913" y="3886200"/>
            <a:ext cx="24447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r-HR" altLang="sr-Latn-RS" sz="2000">
                <a:latin typeface="Arial" panose="020B0604020202020204" pitchFamily="34" charset="0"/>
                <a:cs typeface="Arial" panose="020B0604020202020204" pitchFamily="34" charset="0"/>
              </a:rPr>
              <a:t>Biciklist u vožnji ima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r-HR" altLang="sr-Latn-RS" sz="2000" b="1">
                <a:latin typeface="Arial" panose="020B0604020202020204" pitchFamily="34" charset="0"/>
                <a:cs typeface="Arial" panose="020B0604020202020204" pitchFamily="34" charset="0"/>
              </a:rPr>
              <a:t>kinetičku energiju</a:t>
            </a:r>
            <a:endParaRPr lang="en-US" altLang="sr-Latn-RS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2E0FFE17-9A42-625A-13B8-D9AE5904A9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3913" y="4495800"/>
            <a:ext cx="2439987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r-Latn-RS" sz="2000">
                <a:latin typeface="Arial" panose="020B0604020202020204" pitchFamily="34" charset="0"/>
                <a:cs typeface="Arial" panose="020B0604020202020204" pitchFamily="34" charset="0"/>
              </a:rPr>
              <a:t>Električni uređaji za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r-Latn-RS" sz="2000">
                <a:latin typeface="Arial" panose="020B0604020202020204" pitchFamily="34" charset="0"/>
                <a:cs typeface="Arial" panose="020B0604020202020204" pitchFamily="34" charset="0"/>
              </a:rPr>
              <a:t> svoj rad rabe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r-Latn-RS" sz="2000" b="1">
                <a:latin typeface="Arial" panose="020B0604020202020204" pitchFamily="34" charset="0"/>
                <a:cs typeface="Arial" panose="020B0604020202020204" pitchFamily="34" charset="0"/>
              </a:rPr>
              <a:t>električnu</a:t>
            </a:r>
            <a:r>
              <a:rPr lang="hr-HR" altLang="sr-Latn-RS" sz="2000" b="1">
                <a:latin typeface="Arial" panose="020B0604020202020204" pitchFamily="34" charset="0"/>
                <a:cs typeface="Arial" panose="020B0604020202020204" pitchFamily="34" charset="0"/>
              </a:rPr>
              <a:t> energiju</a:t>
            </a:r>
            <a:endParaRPr lang="en-US" altLang="sr-Latn-RS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707E1E1D-667C-1C66-8F0D-8CAE31B45E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2500" y="5334000"/>
            <a:ext cx="2851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r-Latn-RS" sz="2000">
                <a:latin typeface="Arial" panose="020B0604020202020204" pitchFamily="34" charset="0"/>
                <a:cs typeface="Arial" panose="020B0604020202020204" pitchFamily="34" charset="0"/>
              </a:rPr>
              <a:t>Rastegnuta gumica ima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r-Latn-RS" sz="2000" b="1">
                <a:latin typeface="Arial" panose="020B0604020202020204" pitchFamily="34" charset="0"/>
                <a:cs typeface="Arial" panose="020B0604020202020204" pitchFamily="34" charset="0"/>
              </a:rPr>
              <a:t>elastičnu energiju</a:t>
            </a:r>
            <a:endParaRPr lang="hr-HR" altLang="sr-Latn-RS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387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2031474-CD15-4075-7489-294934B15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E0FC258-1D47-1989-AB34-74E16EB0DB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E5D2FB5D-F87F-D77D-B0B8-FC9BF360F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895600"/>
            <a:ext cx="25241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r-Latn-RS" sz="2000">
                <a:latin typeface="Arial" panose="020B0604020202020204" pitchFamily="34" charset="0"/>
                <a:cs typeface="Arial" panose="020B0604020202020204" pitchFamily="34" charset="0"/>
              </a:rPr>
              <a:t>Hrana i benzin imaju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r-Latn-RS" sz="2000" b="1">
                <a:latin typeface="Arial" panose="020B0604020202020204" pitchFamily="34" charset="0"/>
                <a:cs typeface="Arial" panose="020B0604020202020204" pitchFamily="34" charset="0"/>
              </a:rPr>
              <a:t>kemijsku energiju</a:t>
            </a:r>
            <a:endParaRPr lang="hr-HR" altLang="sr-Latn-RS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7A61174C-5975-06FE-5AB5-172096AA6E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895600"/>
            <a:ext cx="28178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r-Latn-RS" sz="2000">
                <a:latin typeface="Arial" panose="020B0604020202020204" pitchFamily="34" charset="0"/>
                <a:cs typeface="Arial" panose="020B0604020202020204" pitchFamily="34" charset="0"/>
              </a:rPr>
              <a:t>Voda iza brane ima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r-Latn-RS" sz="2000" b="1">
                <a:latin typeface="Arial" panose="020B0604020202020204" pitchFamily="34" charset="0"/>
                <a:cs typeface="Arial" panose="020B0604020202020204" pitchFamily="34" charset="0"/>
              </a:rPr>
              <a:t>gravitacijsku</a:t>
            </a:r>
            <a:r>
              <a:rPr lang="hr-HR" altLang="sr-Latn-RS" sz="2000" b="1">
                <a:latin typeface="Arial" panose="020B0604020202020204" pitchFamily="34" charset="0"/>
                <a:cs typeface="Arial" panose="020B0604020202020204" pitchFamily="34" charset="0"/>
              </a:rPr>
              <a:t> energiju</a:t>
            </a:r>
            <a:endParaRPr lang="en-US" altLang="sr-Latn-RS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CF176D34-04D9-4FFF-B37A-127A592CFE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4419600"/>
            <a:ext cx="36052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r-Latn-RS" sz="2000" b="1">
                <a:latin typeface="Arial" panose="020B0604020202020204" pitchFamily="34" charset="0"/>
                <a:cs typeface="Arial" panose="020B0604020202020204" pitchFamily="34" charset="0"/>
              </a:rPr>
              <a:t>Sunčeva energija </a:t>
            </a:r>
            <a:r>
              <a:rPr lang="en-US" altLang="sr-Latn-RS" sz="2000">
                <a:latin typeface="Arial" panose="020B0604020202020204" pitchFamily="34" charset="0"/>
                <a:cs typeface="Arial" panose="020B0604020202020204" pitchFamily="34" charset="0"/>
              </a:rPr>
              <a:t>predstavlja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r-Latn-RS" sz="2000">
                <a:latin typeface="Arial" panose="020B0604020202020204" pitchFamily="34" charset="0"/>
                <a:cs typeface="Arial" panose="020B0604020202020204" pitchFamily="34" charset="0"/>
              </a:rPr>
              <a:t> za nas izvor </a:t>
            </a:r>
            <a:r>
              <a:rPr lang="en-US" altLang="sr-Latn-RS" sz="2000" b="1">
                <a:latin typeface="Arial" panose="020B0604020202020204" pitchFamily="34" charset="0"/>
                <a:cs typeface="Arial" panose="020B0604020202020204" pitchFamily="34" charset="0"/>
              </a:rPr>
              <a:t>svjetlosne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r-Latn-RS" sz="2000" b="1">
                <a:latin typeface="Arial" panose="020B0604020202020204" pitchFamily="34" charset="0"/>
                <a:cs typeface="Arial" panose="020B0604020202020204" pitchFamily="34" charset="0"/>
              </a:rPr>
              <a:t> energije </a:t>
            </a:r>
            <a:r>
              <a:rPr lang="en-US" altLang="sr-Latn-RS" sz="200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altLang="sr-Latn-RS" sz="2000" b="1">
                <a:latin typeface="Arial" panose="020B0604020202020204" pitchFamily="34" charset="0"/>
                <a:cs typeface="Arial" panose="020B0604020202020204" pitchFamily="34" charset="0"/>
              </a:rPr>
              <a:t>topline</a:t>
            </a:r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5D5A905A-69BF-7C7E-81F3-8DD3E746DA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990600"/>
            <a:ext cx="271303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7">
            <a:extLst>
              <a:ext uri="{FF2B5EF4-FFF2-40B4-BE49-F238E27FC236}">
                <a16:creationId xmlns:a16="http://schemas.microsoft.com/office/drawing/2014/main" id="{5BF9BBF1-2C71-D402-155B-3DED310AE2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90600"/>
            <a:ext cx="2667000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8">
            <a:extLst>
              <a:ext uri="{FF2B5EF4-FFF2-40B4-BE49-F238E27FC236}">
                <a16:creationId xmlns:a16="http://schemas.microsoft.com/office/drawing/2014/main" id="{80CC16B1-44D1-9DC2-D335-0AA0CBD54E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114800"/>
            <a:ext cx="2667000" cy="180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3270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E24D905-E6A3-178C-D5C6-AEC6F5E9CF79}"/>
              </a:ext>
            </a:extLst>
          </p:cNvPr>
          <p:cNvSpPr txBox="1">
            <a:spLocks/>
          </p:cNvSpPr>
          <p:nvPr/>
        </p:nvSpPr>
        <p:spPr>
          <a:xfrm>
            <a:off x="381000" y="1676400"/>
            <a:ext cx="4191000" cy="685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Arial" charset="0"/>
              <a:buNone/>
              <a:defRPr/>
            </a:pP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Kolika je površina poda sobe?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86272F68-1C97-64E1-FAE6-47F5DB4D6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590800"/>
            <a:ext cx="350520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ECF1E6BE-596D-E767-DDAD-67885B91FCE7}"/>
              </a:ext>
            </a:extLst>
          </p:cNvPr>
          <p:cNvSpPr txBox="1">
            <a:spLocks/>
          </p:cNvSpPr>
          <p:nvPr/>
        </p:nvSpPr>
        <p:spPr bwMode="auto">
          <a:xfrm>
            <a:off x="4800600" y="2514600"/>
            <a:ext cx="3471863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hr-HR" alt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Rješenje: </a:t>
            </a:r>
          </a:p>
          <a:p>
            <a:pPr eaLnBrk="1" hangingPunct="1"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altLang="en-US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en-US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alt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alt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hr-HR" alt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</a:p>
          <a:p>
            <a:pPr eaLnBrk="1" hangingPunct="1"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hr-HR" alt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altLang="en-US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r-HR" alt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alt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hr-HR" alt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en-US" alt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r-HR" alt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3 m</a:t>
            </a:r>
            <a:endParaRPr lang="hr-HR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lang="hr-HR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hr-HR" altLang="en-US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= a·b</a:t>
            </a:r>
          </a:p>
          <a:p>
            <a:pPr eaLnBrk="1" hangingPunct="1"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hr-HR" altLang="en-US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r-HR" alt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alt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hr-HR" alt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 · </a:t>
            </a:r>
            <a:r>
              <a:rPr lang="en-US" alt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hr-HR" alt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</a:p>
          <a:p>
            <a:pPr eaLnBrk="1" hangingPunct="1"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hr-HR" altLang="en-US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r-HR" alt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alt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hr-HR" alt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m²</a:t>
            </a: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710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C4740DD-E60D-1592-2099-73DD5C148ECA}"/>
              </a:ext>
            </a:extLst>
          </p:cNvPr>
          <p:cNvSpPr txBox="1">
            <a:spLocks/>
          </p:cNvSpPr>
          <p:nvPr/>
        </p:nvSpPr>
        <p:spPr>
          <a:xfrm>
            <a:off x="300113" y="243534"/>
            <a:ext cx="8229600" cy="6286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hr-HR" sz="3600" dirty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rPr>
              <a:t>Kinetička energija</a:t>
            </a:r>
            <a:endParaRPr lang="en-US" sz="3600" dirty="0">
              <a:solidFill>
                <a:schemeClr val="accent3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FCA3B88A-F45E-6A3E-EB2A-577B4BAA246A}"/>
              </a:ext>
            </a:extLst>
          </p:cNvPr>
          <p:cNvGrpSpPr>
            <a:grpSpLocks/>
          </p:cNvGrpSpPr>
          <p:nvPr/>
        </p:nvGrpSpPr>
        <p:grpSpPr bwMode="auto">
          <a:xfrm>
            <a:off x="420186" y="1410130"/>
            <a:ext cx="6123215" cy="1778217"/>
            <a:chOff x="-6889514" y="-665322"/>
            <a:chExt cx="6123124" cy="1778884"/>
          </a:xfrm>
        </p:grpSpPr>
        <p:sp>
          <p:nvSpPr>
            <p:cNvPr id="6" name="TextBox 3">
              <a:extLst>
                <a:ext uri="{FF2B5EF4-FFF2-40B4-BE49-F238E27FC236}">
                  <a16:creationId xmlns:a16="http://schemas.microsoft.com/office/drawing/2014/main" id="{6A20B1D6-3C00-71B8-4642-2936C34226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6889514" y="-665322"/>
              <a:ext cx="6123124" cy="1686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hr-HR" altLang="sr-Latn-RS" sz="2400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Kinetička energija</a:t>
              </a:r>
              <a:r>
                <a:rPr lang="en-US" altLang="sr-Latn-RS" sz="2400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 – </a:t>
              </a:r>
              <a:r>
                <a:rPr lang="en-US" altLang="sr-Latn-RS" sz="2400" dirty="0" err="1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energija</a:t>
              </a:r>
              <a:r>
                <a:rPr lang="en-US" altLang="sr-Latn-RS" sz="2400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sr-Latn-RS" sz="2400" dirty="0" err="1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gibanja</a:t>
              </a:r>
              <a:endParaRPr lang="hr-HR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endParaRPr>
            </a:p>
            <a:p>
              <a:pPr eaLnBrk="1" hangingPunct="1">
                <a:lnSpc>
                  <a:spcPct val="150000"/>
                </a:lnSpc>
                <a:spcBef>
                  <a:spcPct val="0"/>
                </a:spcBef>
              </a:pPr>
              <a:r>
                <a:rPr lang="en-US" altLang="sr-Latn-RS" sz="2400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hr-HR" altLang="sr-Latn-RS" sz="2400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energija koju ima tijelo zbog svojega gibanja</a:t>
              </a:r>
            </a:p>
            <a:p>
              <a:pPr eaLnBrk="1" hangingPunct="1">
                <a:lnSpc>
                  <a:spcPct val="150000"/>
                </a:lnSpc>
                <a:spcBef>
                  <a:spcPct val="0"/>
                </a:spcBef>
              </a:pPr>
              <a:r>
                <a:rPr lang="en-US" altLang="sr-Latn-RS" sz="2400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hr-HR" altLang="sr-Latn-RS" sz="2400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o</a:t>
              </a:r>
              <a:r>
                <a:rPr lang="en-US" altLang="sr-Latn-RS" sz="2400" dirty="0" err="1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značujemo</a:t>
              </a:r>
              <a:r>
                <a:rPr lang="hr-HR" altLang="sr-Latn-RS" sz="2400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 je znakom </a:t>
              </a:r>
              <a:endPara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endParaRPr>
            </a:p>
          </p:txBody>
        </p:sp>
        <p:graphicFrame>
          <p:nvGraphicFramePr>
            <p:cNvPr id="7" name="Object 2">
              <a:extLst>
                <a:ext uri="{FF2B5EF4-FFF2-40B4-BE49-F238E27FC236}">
                  <a16:creationId xmlns:a16="http://schemas.microsoft.com/office/drawing/2014/main" id="{D7809B0B-AD0C-C6C2-A625-1F6EC46579D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93127812"/>
                </p:ext>
              </p:extLst>
            </p:nvPr>
          </p:nvGraphicFramePr>
          <p:xfrm>
            <a:off x="-3586196" y="504875"/>
            <a:ext cx="500066" cy="6086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203112" imgH="228501" progId="Equation.3">
                    <p:embed/>
                  </p:oleObj>
                </mc:Choice>
                <mc:Fallback>
                  <p:oleObj name="Equation" r:id="rId2" imgW="203112" imgH="228501" progId="Equation.3">
                    <p:embed/>
                    <p:pic>
                      <p:nvPicPr>
                        <p:cNvPr id="17415" name="Object 2">
                          <a:extLst>
                            <a:ext uri="{FF2B5EF4-FFF2-40B4-BE49-F238E27FC236}">
                              <a16:creationId xmlns:a16="http://schemas.microsoft.com/office/drawing/2014/main" id="{27B847FC-F058-F0C4-B3AF-13D36F61325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3586196" y="504875"/>
                          <a:ext cx="500066" cy="6086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8" name="Picture 11" descr="biljar">
            <a:extLst>
              <a:ext uri="{FF2B5EF4-FFF2-40B4-BE49-F238E27FC236}">
                <a16:creationId xmlns:a16="http://schemas.microsoft.com/office/drawing/2014/main" id="{5D1F427F-EDC9-1A6D-2031-AF7441156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504" y="227299"/>
            <a:ext cx="390525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id="{9924FC5B-E1AA-BB6B-73C6-CF08D0C64C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753" y="3438525"/>
            <a:ext cx="2895600" cy="203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">
            <a:extLst>
              <a:ext uri="{FF2B5EF4-FFF2-40B4-BE49-F238E27FC236}">
                <a16:creationId xmlns:a16="http://schemas.microsoft.com/office/drawing/2014/main" id="{02C42CBA-091C-8940-5C2D-E2C864AB2C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865" y="3429000"/>
            <a:ext cx="2727325" cy="204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0">
            <a:extLst>
              <a:ext uri="{FF2B5EF4-FFF2-40B4-BE49-F238E27FC236}">
                <a16:creationId xmlns:a16="http://schemas.microsoft.com/office/drawing/2014/main" id="{BF5BBABE-D0A3-F378-4B53-FB8E5BEBCCE0}"/>
              </a:ext>
            </a:extLst>
          </p:cNvPr>
          <p:cNvSpPr txBox="1"/>
          <p:nvPr/>
        </p:nvSpPr>
        <p:spPr>
          <a:xfrm>
            <a:off x="1856509" y="5411173"/>
            <a:ext cx="8059738" cy="11318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txBody>
          <a:bodyPr wrap="none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Kinetička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energija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ovisi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o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masi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i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brzini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tijela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.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Što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su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brzina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i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masa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tijela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veće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,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kinetička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energija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je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veća</a:t>
            </a:r>
            <a:r>
              <a:rPr lang="en-US" sz="2400" dirty="0">
                <a:cs typeface="Arial" pitchFamily="34" charset="0"/>
              </a:rPr>
              <a:t>.</a:t>
            </a:r>
            <a:endParaRPr lang="hr-HR" sz="24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82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74DDEE1-DE4E-A247-2C4E-F5841EB0E29D}"/>
              </a:ext>
            </a:extLst>
          </p:cNvPr>
          <p:cNvSpPr txBox="1">
            <a:spLocks/>
          </p:cNvSpPr>
          <p:nvPr/>
        </p:nvSpPr>
        <p:spPr>
          <a:xfrm>
            <a:off x="524669" y="242990"/>
            <a:ext cx="8229600" cy="769938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rPr>
              <a:t>Gravitacijska</a:t>
            </a:r>
            <a:r>
              <a:rPr lang="hr-HR" sz="360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rPr>
              <a:t> energija</a:t>
            </a:r>
            <a:endParaRPr lang="en-US" sz="3600" dirty="0">
              <a:solidFill>
                <a:schemeClr val="accent3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  <p:grpSp>
        <p:nvGrpSpPr>
          <p:cNvPr id="9" name="Group 6">
            <a:extLst>
              <a:ext uri="{FF2B5EF4-FFF2-40B4-BE49-F238E27FC236}">
                <a16:creationId xmlns:a16="http://schemas.microsoft.com/office/drawing/2014/main" id="{34727305-0706-CFFA-5CBF-DBE40D5668DA}"/>
              </a:ext>
            </a:extLst>
          </p:cNvPr>
          <p:cNvGrpSpPr>
            <a:grpSpLocks/>
          </p:cNvGrpSpPr>
          <p:nvPr/>
        </p:nvGrpSpPr>
        <p:grpSpPr bwMode="auto">
          <a:xfrm>
            <a:off x="477044" y="1120672"/>
            <a:ext cx="7096494" cy="2376876"/>
            <a:chOff x="526035" y="1082558"/>
            <a:chExt cx="6257002" cy="2376884"/>
          </a:xfrm>
        </p:grpSpPr>
        <p:sp>
          <p:nvSpPr>
            <p:cNvPr id="10" name="TextBox 4">
              <a:extLst>
                <a:ext uri="{FF2B5EF4-FFF2-40B4-BE49-F238E27FC236}">
                  <a16:creationId xmlns:a16="http://schemas.microsoft.com/office/drawing/2014/main" id="{06335ED2-21E9-E7C5-698A-2F92C61FFA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6035" y="1082558"/>
              <a:ext cx="6257002" cy="2239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hr-HR" altLang="sr-Latn-RS" sz="2400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Gravitacijska  energija</a:t>
              </a:r>
            </a:p>
            <a:p>
              <a:pPr eaLnBrk="1" hangingPunct="1">
                <a:lnSpc>
                  <a:spcPct val="150000"/>
                </a:lnSpc>
                <a:spcBef>
                  <a:spcPct val="0"/>
                </a:spcBef>
              </a:pPr>
              <a:r>
                <a:rPr lang="en-US" altLang="sr-Latn-RS" sz="2400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hr-HR" altLang="sr-Latn-RS" sz="2400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energija koju ima</a:t>
              </a:r>
              <a:r>
                <a:rPr lang="en-US" altLang="sr-Latn-RS" sz="2400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sr-Latn-RS" sz="2400" dirty="0" err="1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svako</a:t>
              </a:r>
              <a:r>
                <a:rPr lang="en-US" altLang="sr-Latn-RS" sz="2400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sr-Latn-RS" sz="2400" dirty="0" err="1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tijelo</a:t>
              </a:r>
              <a:r>
                <a:rPr lang="en-US" altLang="sr-Latn-RS" sz="2400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sr-Latn-RS" sz="2400" dirty="0" err="1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na</a:t>
              </a:r>
              <a:r>
                <a:rPr lang="en-US" altLang="sr-Latn-RS" sz="2400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sr-Latn-RS" sz="2400" dirty="0" err="1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Zemljinoj</a:t>
              </a:r>
              <a:r>
                <a:rPr lang="en-US" altLang="sr-Latn-RS" sz="2400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sr-Latn-RS" sz="2400" dirty="0" err="1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površini</a:t>
              </a:r>
              <a:r>
                <a:rPr lang="hr-HR" altLang="sr-Latn-RS" sz="2400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 </a:t>
              </a:r>
              <a:endPara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endParaRPr>
            </a:p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en-US" altLang="sr-Latn-RS" sz="2400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  </a:t>
              </a:r>
              <a:r>
                <a:rPr lang="hr-HR" altLang="sr-Latn-RS" sz="2400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 zbog djelovanja sile teže</a:t>
              </a:r>
            </a:p>
            <a:p>
              <a:pPr eaLnBrk="1" hangingPunct="1">
                <a:lnSpc>
                  <a:spcPct val="150000"/>
                </a:lnSpc>
                <a:spcBef>
                  <a:spcPct val="0"/>
                </a:spcBef>
              </a:pPr>
              <a:r>
                <a:rPr lang="en-US" altLang="sr-Latn-RS" sz="2400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hr-HR" altLang="sr-Latn-RS" sz="2400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o</a:t>
              </a:r>
              <a:r>
                <a:rPr lang="en-US" altLang="sr-Latn-RS" sz="2400" dirty="0" err="1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značujemo</a:t>
              </a:r>
              <a:r>
                <a:rPr lang="hr-HR" altLang="sr-Latn-RS" sz="2400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 je znakom </a:t>
              </a:r>
              <a:endPara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endParaRPr>
            </a:p>
          </p:txBody>
        </p:sp>
        <p:graphicFrame>
          <p:nvGraphicFramePr>
            <p:cNvPr id="11" name="Object 2">
              <a:extLst>
                <a:ext uri="{FF2B5EF4-FFF2-40B4-BE49-F238E27FC236}">
                  <a16:creationId xmlns:a16="http://schemas.microsoft.com/office/drawing/2014/main" id="{6AB9CA98-3F59-6DA0-310D-AB82FD2AD67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52199928"/>
                </p:ext>
              </p:extLst>
            </p:nvPr>
          </p:nvGraphicFramePr>
          <p:xfrm>
            <a:off x="3602334" y="2818092"/>
            <a:ext cx="593725" cy="641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241195" imgH="241195" progId="Equation.3">
                    <p:embed/>
                  </p:oleObj>
                </mc:Choice>
                <mc:Fallback>
                  <p:oleObj name="Equation" r:id="rId2" imgW="241195" imgH="241195" progId="Equation.3">
                    <p:embed/>
                    <p:pic>
                      <p:nvPicPr>
                        <p:cNvPr id="20485" name="Object 2">
                          <a:extLst>
                            <a:ext uri="{FF2B5EF4-FFF2-40B4-BE49-F238E27FC236}">
                              <a16:creationId xmlns:a16="http://schemas.microsoft.com/office/drawing/2014/main" id="{B2DE9833-AD57-4285-0976-4249A19E87FE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02334" y="2818092"/>
                          <a:ext cx="593725" cy="6413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3" name="TextBox 10">
            <a:extLst>
              <a:ext uri="{FF2B5EF4-FFF2-40B4-BE49-F238E27FC236}">
                <a16:creationId xmlns:a16="http://schemas.microsoft.com/office/drawing/2014/main" id="{7C18E239-59C6-E081-0739-19AD9A13E128}"/>
              </a:ext>
            </a:extLst>
          </p:cNvPr>
          <p:cNvSpPr txBox="1"/>
          <p:nvPr/>
        </p:nvSpPr>
        <p:spPr>
          <a:xfrm>
            <a:off x="687388" y="4800600"/>
            <a:ext cx="7904162" cy="11318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txBody>
          <a:bodyPr wrap="none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cs typeface="Arial" pitchFamily="34" charset="0"/>
              </a:rPr>
              <a:t>Što</a:t>
            </a:r>
            <a:r>
              <a:rPr lang="en-US" sz="2400" dirty="0">
                <a:cs typeface="Arial" pitchFamily="34" charset="0"/>
              </a:rPr>
              <a:t> je </a:t>
            </a:r>
            <a:r>
              <a:rPr lang="en-US" sz="2400" dirty="0" err="1">
                <a:cs typeface="Arial" pitchFamily="34" charset="0"/>
              </a:rPr>
              <a:t>tijelo</a:t>
            </a:r>
            <a:r>
              <a:rPr lang="en-US" sz="2400" dirty="0">
                <a:cs typeface="Arial" pitchFamily="34" charset="0"/>
              </a:rPr>
              <a:t> </a:t>
            </a:r>
            <a:r>
              <a:rPr lang="en-US" sz="2400" dirty="0" err="1">
                <a:cs typeface="Arial" pitchFamily="34" charset="0"/>
              </a:rPr>
              <a:t>na</a:t>
            </a:r>
            <a:r>
              <a:rPr lang="en-US" sz="2400" dirty="0">
                <a:cs typeface="Arial" pitchFamily="34" charset="0"/>
              </a:rPr>
              <a:t> </a:t>
            </a:r>
            <a:r>
              <a:rPr lang="en-US" sz="2400" dirty="0" err="1">
                <a:cs typeface="Arial" pitchFamily="34" charset="0"/>
              </a:rPr>
              <a:t>većoj</a:t>
            </a:r>
            <a:r>
              <a:rPr lang="en-US" sz="2400" dirty="0">
                <a:cs typeface="Arial" pitchFamily="34" charset="0"/>
              </a:rPr>
              <a:t> </a:t>
            </a:r>
            <a:r>
              <a:rPr lang="en-US" sz="2400" dirty="0" err="1">
                <a:cs typeface="Arial" pitchFamily="34" charset="0"/>
              </a:rPr>
              <a:t>visini</a:t>
            </a:r>
            <a:r>
              <a:rPr lang="en-US" sz="2400" dirty="0">
                <a:cs typeface="Arial" pitchFamily="34" charset="0"/>
              </a:rPr>
              <a:t> </a:t>
            </a:r>
            <a:r>
              <a:rPr lang="en-US" sz="2400" dirty="0" err="1">
                <a:cs typeface="Arial" pitchFamily="34" charset="0"/>
              </a:rPr>
              <a:t>i</a:t>
            </a:r>
            <a:r>
              <a:rPr lang="en-US" sz="2400" dirty="0">
                <a:cs typeface="Arial" pitchFamily="34" charset="0"/>
              </a:rPr>
              <a:t> </a:t>
            </a:r>
            <a:r>
              <a:rPr lang="en-US" sz="2400" dirty="0" err="1">
                <a:cs typeface="Arial" pitchFamily="34" charset="0"/>
              </a:rPr>
              <a:t>što</a:t>
            </a:r>
            <a:r>
              <a:rPr lang="en-US" sz="2400" dirty="0">
                <a:cs typeface="Arial" pitchFamily="34" charset="0"/>
              </a:rPr>
              <a:t> je </a:t>
            </a:r>
            <a:r>
              <a:rPr lang="en-US" sz="2400" dirty="0" err="1">
                <a:cs typeface="Arial" pitchFamily="34" charset="0"/>
              </a:rPr>
              <a:t>masa</a:t>
            </a:r>
            <a:r>
              <a:rPr lang="en-US" sz="2400" dirty="0">
                <a:cs typeface="Arial" pitchFamily="34" charset="0"/>
              </a:rPr>
              <a:t> </a:t>
            </a:r>
            <a:r>
              <a:rPr lang="en-US" sz="2400" dirty="0" err="1">
                <a:cs typeface="Arial" pitchFamily="34" charset="0"/>
              </a:rPr>
              <a:t>tijela</a:t>
            </a:r>
            <a:r>
              <a:rPr lang="en-US" sz="2400" dirty="0">
                <a:cs typeface="Arial" pitchFamily="34" charset="0"/>
              </a:rPr>
              <a:t> </a:t>
            </a:r>
            <a:r>
              <a:rPr lang="en-US" sz="2400" dirty="0" err="1">
                <a:cs typeface="Arial" pitchFamily="34" charset="0"/>
              </a:rPr>
              <a:t>veća</a:t>
            </a:r>
            <a:r>
              <a:rPr lang="en-US" sz="2400" dirty="0">
                <a:cs typeface="Arial" pitchFamily="34" charset="0"/>
              </a:rPr>
              <a:t>, to mu</a:t>
            </a: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cs typeface="Arial" pitchFamily="34" charset="0"/>
              </a:rPr>
              <a:t> je </a:t>
            </a:r>
            <a:r>
              <a:rPr lang="en-US" sz="2400" dirty="0" err="1">
                <a:cs typeface="Arial" pitchFamily="34" charset="0"/>
              </a:rPr>
              <a:t>gravitacijska</a:t>
            </a:r>
            <a:r>
              <a:rPr lang="en-US" sz="2400" dirty="0">
                <a:cs typeface="Arial" pitchFamily="34" charset="0"/>
              </a:rPr>
              <a:t> </a:t>
            </a:r>
            <a:r>
              <a:rPr lang="en-US" sz="2400" dirty="0" err="1">
                <a:cs typeface="Arial" pitchFamily="34" charset="0"/>
              </a:rPr>
              <a:t>energija</a:t>
            </a:r>
            <a:r>
              <a:rPr lang="en-US" sz="2400" dirty="0">
                <a:cs typeface="Arial" pitchFamily="34" charset="0"/>
              </a:rPr>
              <a:t> </a:t>
            </a:r>
            <a:r>
              <a:rPr lang="en-US" sz="2400" dirty="0" err="1">
                <a:cs typeface="Arial" pitchFamily="34" charset="0"/>
              </a:rPr>
              <a:t>veća</a:t>
            </a:r>
            <a:r>
              <a:rPr lang="en-US" sz="2400" dirty="0">
                <a:cs typeface="Arial" pitchFamily="34" charset="0"/>
              </a:rPr>
              <a:t>.</a:t>
            </a:r>
            <a:endParaRPr lang="hr-HR" sz="2400" dirty="0">
              <a:cs typeface="Arial" pitchFamily="34" charset="0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5ECE9783-EA7A-FDA2-CFF3-468A1EACC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6327" y="4314825"/>
            <a:ext cx="2819400" cy="210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3CC64E9B-61EC-9F28-2CE7-716392538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6327" y="2182091"/>
            <a:ext cx="2692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9371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0">
            <a:extLst>
              <a:ext uri="{FF2B5EF4-FFF2-40B4-BE49-F238E27FC236}">
                <a16:creationId xmlns:a16="http://schemas.microsoft.com/office/drawing/2014/main" id="{E4EF4E8A-7E0F-B1A8-D4CB-D5AFD5EC6976}"/>
              </a:ext>
            </a:extLst>
          </p:cNvPr>
          <p:cNvSpPr txBox="1"/>
          <p:nvPr/>
        </p:nvSpPr>
        <p:spPr>
          <a:xfrm>
            <a:off x="2176033" y="4789053"/>
            <a:ext cx="7071295" cy="113178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txBody>
          <a:bodyPr wrap="none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Kada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je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elastična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opruga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zbog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djelovanja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vanjske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sile</a:t>
            </a:r>
            <a:endParaRPr lang="en-US" sz="2400" dirty="0">
              <a:latin typeface="Cambria Math" panose="02040503050406030204" pitchFamily="18" charset="0"/>
              <a:ea typeface="Cambria Math" panose="02040503050406030204" pitchFamily="18" charset="0"/>
              <a:cs typeface="Arial" pitchFamily="34" charset="0"/>
            </a:endParaRP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izobličena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,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kažemo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da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ima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elastičnu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energiju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.</a:t>
            </a:r>
            <a:endParaRPr lang="hr-HR" sz="2400" dirty="0">
              <a:latin typeface="Cambria Math" panose="02040503050406030204" pitchFamily="18" charset="0"/>
              <a:ea typeface="Cambria Math" panose="02040503050406030204" pitchFamily="18" charset="0"/>
              <a:cs typeface="Arial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B943F73-334C-4453-904C-5232EF782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" y="2505023"/>
            <a:ext cx="8407400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0EB65C0F-D477-96CC-D787-43032A4397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455" y="330200"/>
            <a:ext cx="7221016" cy="1131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dirty="0">
                <a:solidFill>
                  <a:schemeClr val="accent3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Elastična energija 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hr-HR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energija koju tijelo ima zbog djelovanja elastične sile</a:t>
            </a:r>
            <a:endParaRPr lang="en-US" sz="2400" dirty="0">
              <a:latin typeface="Cambria Math" panose="02040503050406030204" pitchFamily="18" charset="0"/>
              <a:ea typeface="Cambria Math" panose="02040503050406030204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84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DB0C965-D3E6-D82B-7CED-23323300E4DA}"/>
              </a:ext>
            </a:extLst>
          </p:cNvPr>
          <p:cNvSpPr txBox="1">
            <a:spLocks/>
          </p:cNvSpPr>
          <p:nvPr/>
        </p:nvSpPr>
        <p:spPr>
          <a:xfrm>
            <a:off x="644741" y="368793"/>
            <a:ext cx="8229600" cy="6064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dirty="0" err="1">
                <a:solidFill>
                  <a:schemeClr val="accent3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Zakon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 </a:t>
            </a:r>
            <a:r>
              <a:rPr lang="en-US" sz="3200" dirty="0" err="1">
                <a:solidFill>
                  <a:schemeClr val="accent3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očuvanja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 </a:t>
            </a:r>
            <a:r>
              <a:rPr lang="en-US" sz="3200" dirty="0" err="1">
                <a:solidFill>
                  <a:schemeClr val="accent3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energije</a:t>
            </a:r>
            <a:r>
              <a:rPr lang="hr-HR" sz="3200" dirty="0">
                <a:solidFill>
                  <a:schemeClr val="accent3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 </a:t>
            </a:r>
            <a:endParaRPr lang="en-US" sz="3200" dirty="0">
              <a:solidFill>
                <a:schemeClr val="accent3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  <a:cs typeface="Arial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267F53F-67B4-AA6A-13BF-FC8A29931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616" y="1703804"/>
            <a:ext cx="5686425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9">
            <a:extLst>
              <a:ext uri="{FF2B5EF4-FFF2-40B4-BE49-F238E27FC236}">
                <a16:creationId xmlns:a16="http://schemas.microsoft.com/office/drawing/2014/main" id="{BC96F1F8-AFA3-0D0A-339D-F5A079CAF78A}"/>
              </a:ext>
            </a:extLst>
          </p:cNvPr>
          <p:cNvSpPr txBox="1"/>
          <p:nvPr/>
        </p:nvSpPr>
        <p:spPr>
          <a:xfrm>
            <a:off x="1830279" y="5304408"/>
            <a:ext cx="8799513" cy="11318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txBody>
          <a:bodyPr wrap="none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Energija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se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može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pretvarati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iz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jednog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oblika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u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drugi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ili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prenositi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s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tijela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na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tijelo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,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ali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ne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može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nestati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ili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ni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iz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čega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nastati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.</a:t>
            </a:r>
            <a:endParaRPr lang="hr-HR" sz="2400" dirty="0">
              <a:latin typeface="Cambria Math" panose="02040503050406030204" pitchFamily="18" charset="0"/>
              <a:ea typeface="Cambria Math" panose="02040503050406030204" pitchFamily="18" charset="0"/>
              <a:cs typeface="Arial" pitchFamily="34" charset="0"/>
            </a:endParaRPr>
          </a:p>
        </p:txBody>
      </p:sp>
      <p:pic>
        <p:nvPicPr>
          <p:cNvPr id="7" name="Picture 5" descr="tobogan">
            <a:extLst>
              <a:ext uri="{FF2B5EF4-FFF2-40B4-BE49-F238E27FC236}">
                <a16:creationId xmlns:a16="http://schemas.microsoft.com/office/drawing/2014/main" id="{30B60E37-497A-AE20-22F1-2372F64D8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784" y="2090691"/>
            <a:ext cx="403860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02560EC9-CCD9-7610-7CAA-5ADC8C27A8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2014" y="106061"/>
            <a:ext cx="6924653" cy="1685783"/>
          </a:xfrm>
          <a:prstGeom prst="rect">
            <a:avLst/>
          </a:prstGeom>
          <a:noFill/>
          <a:ln w="9525">
            <a:solidFill>
              <a:schemeClr val="accent3">
                <a:lumMod val="40000"/>
                <a:lumOff val="60000"/>
              </a:schemeClr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Obavlja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li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tijelo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rad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,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energija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mu se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pritom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smanjuje</a:t>
            </a:r>
            <a:endParaRPr lang="en-US" sz="2400" dirty="0">
              <a:latin typeface="Cambria Math" panose="02040503050406030204" pitchFamily="18" charset="0"/>
              <a:ea typeface="Cambria Math" panose="02040503050406030204" pitchFamily="18" charset="0"/>
              <a:cs typeface="Arial" pitchFamily="34" charset="0"/>
            </a:endParaRP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onoliko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koliko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iznosi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obavljeni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rad.</a:t>
            </a:r>
            <a:endParaRPr lang="hr-HR" sz="2400" dirty="0">
              <a:latin typeface="Cambria Math" panose="02040503050406030204" pitchFamily="18" charset="0"/>
              <a:ea typeface="Cambria Math" panose="02040503050406030204" pitchFamily="18" charset="0"/>
              <a:cs typeface="Arial" pitchFamily="34" charset="0"/>
            </a:endParaRP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W = </a:t>
            </a:r>
            <a:r>
              <a:rPr lang="el-GR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Δ</a:t>
            </a:r>
            <a:r>
              <a:rPr lang="hr-HR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E</a:t>
            </a:r>
            <a:endParaRPr lang="en-US" sz="2400" dirty="0">
              <a:latin typeface="Cambria Math" panose="02040503050406030204" pitchFamily="18" charset="0"/>
              <a:ea typeface="Cambria Math" panose="02040503050406030204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270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3C49EDA2-C369-9322-8F61-1461F68EF5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881" y="4645025"/>
            <a:ext cx="8564563" cy="13050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accent6">
                <a:lumMod val="40000"/>
                <a:lumOff val="6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hr-HR" altLang="en-US" sz="2800" i="1" dirty="0"/>
              <a:t> </a:t>
            </a:r>
            <a:r>
              <a:rPr lang="en-US" altLang="en-US" sz="28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Tvari</a:t>
            </a:r>
            <a:r>
              <a:rPr lang="en-US" altLang="en-U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se </a:t>
            </a:r>
            <a:r>
              <a:rPr lang="en-US" altLang="en-US" sz="28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sastoje</a:t>
            </a:r>
            <a:r>
              <a:rPr lang="en-US" altLang="en-U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od </a:t>
            </a:r>
            <a:r>
              <a:rPr lang="en-US" altLang="en-US" sz="28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sitnih</a:t>
            </a:r>
            <a:r>
              <a:rPr lang="en-US" altLang="en-U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nevidljivih</a:t>
            </a:r>
            <a:r>
              <a:rPr lang="en-US" altLang="en-U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čestica</a:t>
            </a:r>
            <a:r>
              <a:rPr lang="en-US" altLang="en-U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,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molekula</a:t>
            </a:r>
            <a:r>
              <a:rPr lang="en-US" altLang="en-U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en-US" sz="28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između</a:t>
            </a:r>
            <a:r>
              <a:rPr lang="en-US" altLang="en-U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kojih</a:t>
            </a:r>
            <a:r>
              <a:rPr lang="en-US" altLang="en-U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se </a:t>
            </a:r>
            <a:r>
              <a:rPr lang="en-US" altLang="en-US" sz="28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nalaze</a:t>
            </a:r>
            <a:r>
              <a:rPr lang="en-US" altLang="en-U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prazni</a:t>
            </a:r>
            <a:r>
              <a:rPr lang="en-US" altLang="en-U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međuprostori</a:t>
            </a:r>
            <a:r>
              <a:rPr lang="en-US" altLang="en-U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4" descr="cestice">
            <a:extLst>
              <a:ext uri="{FF2B5EF4-FFF2-40B4-BE49-F238E27FC236}">
                <a16:creationId xmlns:a16="http://schemas.microsoft.com/office/drawing/2014/main" id="{5E52DAC8-00B8-5B85-3F96-46A9EAFE6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4006" y="3505200"/>
            <a:ext cx="283845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16300136-991D-584B-3E5D-B281DD2841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92469" y="5795963"/>
            <a:ext cx="2041525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200" dirty="0">
                <a:latin typeface="Arial" panose="020B0604020202020204" pitchFamily="34" charset="0"/>
              </a:rPr>
              <a:t>Model </a:t>
            </a:r>
            <a:r>
              <a:rPr lang="hr-HR" altLang="sr-Latn-RS" sz="1200" dirty="0" err="1">
                <a:latin typeface="Arial" panose="020B0604020202020204" pitchFamily="34" charset="0"/>
              </a:rPr>
              <a:t>čestične</a:t>
            </a:r>
            <a:endParaRPr lang="hr-HR" altLang="sr-Latn-RS" sz="12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200" dirty="0">
                <a:latin typeface="Arial" panose="020B0604020202020204" pitchFamily="34" charset="0"/>
              </a:rPr>
              <a:t>građe tvari (kuglice između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200" dirty="0">
                <a:latin typeface="Arial" panose="020B0604020202020204" pitchFamily="34" charset="0"/>
              </a:rPr>
              <a:t>kojih su međuprostori)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51D6906-65EA-1F68-96A8-92D883AECD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075" y="139700"/>
            <a:ext cx="86868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Miješanje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molekula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različitih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veličina</a:t>
            </a:r>
            <a:endParaRPr lang="en-US" altLang="sr-Latn-RS" sz="2400" dirty="0"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01DEB924-E311-5C2B-A4FF-4FCE5350C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57" y="1871663"/>
            <a:ext cx="4732338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CF4B506-CC5E-2150-859A-8816AB466462}"/>
              </a:ext>
            </a:extLst>
          </p:cNvPr>
          <p:cNvSpPr txBox="1">
            <a:spLocks/>
          </p:cNvSpPr>
          <p:nvPr/>
        </p:nvSpPr>
        <p:spPr>
          <a:xfrm>
            <a:off x="-371475" y="1009648"/>
            <a:ext cx="8229600" cy="757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hr-HR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Pomiješaj 100 </a:t>
            </a:r>
            <a:r>
              <a:rPr lang="hr-HR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mL</a:t>
            </a:r>
            <a:r>
              <a:rPr lang="hr-HR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vode i 100 </a:t>
            </a:r>
            <a:r>
              <a:rPr lang="hr-HR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mL</a:t>
            </a:r>
            <a:r>
              <a:rPr lang="hr-HR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alkohola</a:t>
            </a:r>
          </a:p>
          <a:p>
            <a:pPr>
              <a:buFont typeface="Arial" panose="020B0604020202020204" pitchFamily="34" charset="0"/>
              <a:buNone/>
            </a:pPr>
            <a:endParaRPr lang="hr-HR" altLang="sr-Latn-R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CDA30299-9C26-6D04-E7CC-5B81CCA77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8156" y="2689224"/>
            <a:ext cx="47275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 dirty="0">
                <a:latin typeface="Arial" panose="020B0604020202020204" pitchFamily="34" charset="0"/>
                <a:cs typeface="Arial" panose="020B0604020202020204" pitchFamily="34" charset="0"/>
              </a:rPr>
              <a:t>Kamo je nestalo 10 </a:t>
            </a:r>
            <a:r>
              <a:rPr lang="hr-HR" altLang="sr-Latn-RS" sz="2400" dirty="0" err="1">
                <a:latin typeface="Arial" panose="020B0604020202020204" pitchFamily="34" charset="0"/>
                <a:cs typeface="Arial" panose="020B0604020202020204" pitchFamily="34" charset="0"/>
              </a:rPr>
              <a:t>mL</a:t>
            </a:r>
            <a:r>
              <a:rPr lang="hr-HR" altLang="sr-Latn-RS" sz="2400" dirty="0">
                <a:latin typeface="Arial" panose="020B0604020202020204" pitchFamily="34" charset="0"/>
                <a:cs typeface="Arial" panose="020B0604020202020204" pitchFamily="34" charset="0"/>
              </a:rPr>
              <a:t> tekućine?</a:t>
            </a:r>
            <a:endParaRPr lang="en-US" altLang="sr-Latn-R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294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EA5D42C-AD46-138B-7A1F-457456E5C0F7}"/>
              </a:ext>
            </a:extLst>
          </p:cNvPr>
          <p:cNvSpPr txBox="1">
            <a:spLocks/>
          </p:cNvSpPr>
          <p:nvPr/>
        </p:nvSpPr>
        <p:spPr>
          <a:xfrm>
            <a:off x="4476750" y="683475"/>
            <a:ext cx="8229600" cy="8461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sr-Latn-RS" sz="3200">
                <a:solidFill>
                  <a:srgbClr val="FC33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Građa atoma</a:t>
            </a:r>
            <a:endParaRPr lang="en-US" altLang="sr-Latn-RS" sz="3200" dirty="0">
              <a:solidFill>
                <a:srgbClr val="FC33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6">
            <a:extLst>
              <a:ext uri="{FF2B5EF4-FFF2-40B4-BE49-F238E27FC236}">
                <a16:creationId xmlns:a16="http://schemas.microsoft.com/office/drawing/2014/main" id="{657184EF-B559-4114-BE68-C4DFE60F31D0}"/>
              </a:ext>
            </a:extLst>
          </p:cNvPr>
          <p:cNvSpPr/>
          <p:nvPr/>
        </p:nvSpPr>
        <p:spPr>
          <a:xfrm>
            <a:off x="5328367" y="1115942"/>
            <a:ext cx="1752600" cy="8382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  <a:latin typeface="Comic Sans MS" pitchFamily="66" charset="0"/>
              </a:rPr>
              <a:t>ATOM</a:t>
            </a:r>
            <a:endParaRPr lang="hr-H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6" name="Oval 7">
            <a:extLst>
              <a:ext uri="{FF2B5EF4-FFF2-40B4-BE49-F238E27FC236}">
                <a16:creationId xmlns:a16="http://schemas.microsoft.com/office/drawing/2014/main" id="{E8C3885E-3EE9-34E0-DD2F-73A0B422824A}"/>
              </a:ext>
            </a:extLst>
          </p:cNvPr>
          <p:cNvSpPr/>
          <p:nvPr/>
        </p:nvSpPr>
        <p:spPr>
          <a:xfrm>
            <a:off x="4349888" y="2039174"/>
            <a:ext cx="2040851" cy="644525"/>
          </a:xfrm>
          <a:prstGeom prst="ellipse">
            <a:avLst/>
          </a:prstGeom>
          <a:solidFill>
            <a:srgbClr val="F5FCA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/>
                </a:solidFill>
                <a:latin typeface="Comic Sans MS" pitchFamily="66" charset="0"/>
              </a:rPr>
              <a:t>ELEKTRONSKI OMOTAČ</a:t>
            </a:r>
            <a:endParaRPr lang="hr-HR" sz="14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7" name="Down Arrow 10">
            <a:extLst>
              <a:ext uri="{FF2B5EF4-FFF2-40B4-BE49-F238E27FC236}">
                <a16:creationId xmlns:a16="http://schemas.microsoft.com/office/drawing/2014/main" id="{1721733F-3B87-25D9-1F7D-338648D0D561}"/>
              </a:ext>
            </a:extLst>
          </p:cNvPr>
          <p:cNvSpPr/>
          <p:nvPr/>
        </p:nvSpPr>
        <p:spPr>
          <a:xfrm rot="726510">
            <a:off x="5383339" y="1781955"/>
            <a:ext cx="149225" cy="215900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8" name="Down Arrow 11">
            <a:extLst>
              <a:ext uri="{FF2B5EF4-FFF2-40B4-BE49-F238E27FC236}">
                <a16:creationId xmlns:a16="http://schemas.microsoft.com/office/drawing/2014/main" id="{087CFDB9-2247-70FF-3EB4-140FEC0A5CE9}"/>
              </a:ext>
            </a:extLst>
          </p:cNvPr>
          <p:cNvSpPr/>
          <p:nvPr/>
        </p:nvSpPr>
        <p:spPr>
          <a:xfrm rot="20518732" flipH="1">
            <a:off x="6991463" y="1746236"/>
            <a:ext cx="146050" cy="287337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pic>
        <p:nvPicPr>
          <p:cNvPr id="9" name="Picture 14" descr="TR.png">
            <a:extLst>
              <a:ext uri="{FF2B5EF4-FFF2-40B4-BE49-F238E27FC236}">
                <a16:creationId xmlns:a16="http://schemas.microsoft.com/office/drawing/2014/main" id="{779B77AF-0CB9-32B9-9E1B-D7BD23B209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712" y="4405333"/>
            <a:ext cx="7305675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7">
            <a:extLst>
              <a:ext uri="{FF2B5EF4-FFF2-40B4-BE49-F238E27FC236}">
                <a16:creationId xmlns:a16="http://schemas.microsoft.com/office/drawing/2014/main" id="{F9B79982-9032-9737-3742-DDE299AD2C43}"/>
              </a:ext>
            </a:extLst>
          </p:cNvPr>
          <p:cNvSpPr/>
          <p:nvPr/>
        </p:nvSpPr>
        <p:spPr>
          <a:xfrm>
            <a:off x="4308420" y="2969581"/>
            <a:ext cx="1861830" cy="644525"/>
          </a:xfrm>
          <a:prstGeom prst="ellipse">
            <a:avLst/>
          </a:prstGeom>
          <a:solidFill>
            <a:srgbClr val="F5FCA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/>
                </a:solidFill>
                <a:latin typeface="Comic Sans MS" pitchFamily="66" charset="0"/>
              </a:rPr>
              <a:t>ELEKT</a:t>
            </a:r>
            <a:r>
              <a:rPr lang="hr-HR" sz="1400" b="1" dirty="0">
                <a:solidFill>
                  <a:schemeClr val="tx1"/>
                </a:solidFill>
                <a:latin typeface="Comic Sans MS" pitchFamily="66" charset="0"/>
              </a:rPr>
              <a:t>RONI</a:t>
            </a:r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0975BD19-AAB1-A1EE-EDAC-7239AC510D5C}"/>
              </a:ext>
            </a:extLst>
          </p:cNvPr>
          <p:cNvSpPr/>
          <p:nvPr/>
        </p:nvSpPr>
        <p:spPr>
          <a:xfrm rot="726510">
            <a:off x="7361174" y="3543605"/>
            <a:ext cx="149225" cy="215900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12" name="Down Arrow 10">
            <a:extLst>
              <a:ext uri="{FF2B5EF4-FFF2-40B4-BE49-F238E27FC236}">
                <a16:creationId xmlns:a16="http://schemas.microsoft.com/office/drawing/2014/main" id="{C305C8B2-EA5D-4A02-3AA6-15DDD887D3AB}"/>
              </a:ext>
            </a:extLst>
          </p:cNvPr>
          <p:cNvSpPr/>
          <p:nvPr/>
        </p:nvSpPr>
        <p:spPr>
          <a:xfrm rot="726510">
            <a:off x="5300608" y="2696948"/>
            <a:ext cx="149225" cy="215900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13" name="Oval 8">
            <a:extLst>
              <a:ext uri="{FF2B5EF4-FFF2-40B4-BE49-F238E27FC236}">
                <a16:creationId xmlns:a16="http://schemas.microsoft.com/office/drawing/2014/main" id="{34FB9534-C4FF-45F1-0992-41633EE141EA}"/>
              </a:ext>
            </a:extLst>
          </p:cNvPr>
          <p:cNvSpPr/>
          <p:nvPr/>
        </p:nvSpPr>
        <p:spPr>
          <a:xfrm>
            <a:off x="6731284" y="3766291"/>
            <a:ext cx="1600200" cy="56833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1400" b="1" dirty="0">
                <a:solidFill>
                  <a:schemeClr val="tx1"/>
                </a:solidFill>
                <a:latin typeface="Comic Sans MS" pitchFamily="66" charset="0"/>
              </a:rPr>
              <a:t>KVARKOVI</a:t>
            </a:r>
            <a:endParaRPr lang="en-US" sz="14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" name="Oval 8">
            <a:extLst>
              <a:ext uri="{FF2B5EF4-FFF2-40B4-BE49-F238E27FC236}">
                <a16:creationId xmlns:a16="http://schemas.microsoft.com/office/drawing/2014/main" id="{CE1CAA6D-7A8E-51BC-C2AA-ECBD84120901}"/>
              </a:ext>
            </a:extLst>
          </p:cNvPr>
          <p:cNvSpPr/>
          <p:nvPr/>
        </p:nvSpPr>
        <p:spPr>
          <a:xfrm>
            <a:off x="9105705" y="3458866"/>
            <a:ext cx="1600200" cy="74598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1400" b="1" dirty="0">
                <a:solidFill>
                  <a:schemeClr val="tx1"/>
                </a:solidFill>
                <a:latin typeface="Comic Sans MS" pitchFamily="66" charset="0"/>
              </a:rPr>
              <a:t>KVARKOVI</a:t>
            </a:r>
            <a:endParaRPr lang="en-US" sz="14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" name="Down Arrow 11">
            <a:extLst>
              <a:ext uri="{FF2B5EF4-FFF2-40B4-BE49-F238E27FC236}">
                <a16:creationId xmlns:a16="http://schemas.microsoft.com/office/drawing/2014/main" id="{B4D2528A-36F3-5794-0750-3009D2C73A8F}"/>
              </a:ext>
            </a:extLst>
          </p:cNvPr>
          <p:cNvSpPr/>
          <p:nvPr/>
        </p:nvSpPr>
        <p:spPr>
          <a:xfrm rot="19971345" flipH="1">
            <a:off x="9419401" y="3308044"/>
            <a:ext cx="146050" cy="287337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grpSp>
        <p:nvGrpSpPr>
          <p:cNvPr id="16" name="Group 12">
            <a:extLst>
              <a:ext uri="{FF2B5EF4-FFF2-40B4-BE49-F238E27FC236}">
                <a16:creationId xmlns:a16="http://schemas.microsoft.com/office/drawing/2014/main" id="{DCBB47C3-E413-72E5-5733-5E676CA752B4}"/>
              </a:ext>
            </a:extLst>
          </p:cNvPr>
          <p:cNvGrpSpPr/>
          <p:nvPr/>
        </p:nvGrpSpPr>
        <p:grpSpPr>
          <a:xfrm rot="21242967">
            <a:off x="6367703" y="1858706"/>
            <a:ext cx="3399531" cy="1646914"/>
            <a:chOff x="4528781" y="3200401"/>
            <a:chExt cx="3399531" cy="1946353"/>
          </a:xfrm>
          <a:solidFill>
            <a:srgbClr val="F7986D"/>
          </a:solidFill>
        </p:grpSpPr>
        <p:sp>
          <p:nvSpPr>
            <p:cNvPr id="17" name="Oval 6">
              <a:extLst>
                <a:ext uri="{FF2B5EF4-FFF2-40B4-BE49-F238E27FC236}">
                  <a16:creationId xmlns:a16="http://schemas.microsoft.com/office/drawing/2014/main" id="{A16B9683-858A-47AB-F29C-B2F31CBDB9CD}"/>
                </a:ext>
              </a:extLst>
            </p:cNvPr>
            <p:cNvSpPr/>
            <p:nvPr/>
          </p:nvSpPr>
          <p:spPr>
            <a:xfrm>
              <a:off x="5029199" y="3200401"/>
              <a:ext cx="1848801" cy="9906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chemeClr val="tx1"/>
                  </a:solidFill>
                  <a:latin typeface="Comic Sans MS" pitchFamily="66" charset="0"/>
                </a:rPr>
                <a:t>ATOMSKA JEZGRA</a:t>
              </a:r>
              <a:endParaRPr lang="hr-HR" sz="1400" b="1" dirty="0">
                <a:solidFill>
                  <a:schemeClr val="tx1"/>
                </a:solidFill>
                <a:latin typeface="Comic Sans MS" pitchFamily="66" charset="0"/>
              </a:endParaRPr>
            </a:p>
          </p:txBody>
        </p:sp>
        <p:sp>
          <p:nvSpPr>
            <p:cNvPr id="18" name="Oval 7">
              <a:extLst>
                <a:ext uri="{FF2B5EF4-FFF2-40B4-BE49-F238E27FC236}">
                  <a16:creationId xmlns:a16="http://schemas.microsoft.com/office/drawing/2014/main" id="{0754030C-3938-F93A-DB60-AA26B58C889F}"/>
                </a:ext>
              </a:extLst>
            </p:cNvPr>
            <p:cNvSpPr/>
            <p:nvPr/>
          </p:nvSpPr>
          <p:spPr>
            <a:xfrm>
              <a:off x="6231489" y="4294505"/>
              <a:ext cx="1696823" cy="852249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chemeClr val="tx1"/>
                  </a:solidFill>
                  <a:latin typeface="Comic Sans MS" pitchFamily="66" charset="0"/>
                </a:rPr>
                <a:t>NEUTRONI</a:t>
              </a:r>
              <a:endParaRPr lang="hr-HR" sz="1400" b="1" dirty="0">
                <a:solidFill>
                  <a:schemeClr val="tx1"/>
                </a:solidFill>
                <a:latin typeface="Comic Sans MS" pitchFamily="66" charset="0"/>
              </a:endParaRPr>
            </a:p>
          </p:txBody>
        </p:sp>
        <p:sp>
          <p:nvSpPr>
            <p:cNvPr id="19" name="Oval 8">
              <a:extLst>
                <a:ext uri="{FF2B5EF4-FFF2-40B4-BE49-F238E27FC236}">
                  <a16:creationId xmlns:a16="http://schemas.microsoft.com/office/drawing/2014/main" id="{D00BDE69-5FD1-EA69-9659-A6E370830761}"/>
                </a:ext>
              </a:extLst>
            </p:cNvPr>
            <p:cNvSpPr/>
            <p:nvPr/>
          </p:nvSpPr>
          <p:spPr>
            <a:xfrm>
              <a:off x="4528781" y="4331782"/>
              <a:ext cx="1613680" cy="711135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chemeClr val="tx1"/>
                  </a:solidFill>
                  <a:latin typeface="Comic Sans MS" pitchFamily="66" charset="0"/>
                </a:rPr>
                <a:t>PROTONI</a:t>
              </a:r>
            </a:p>
          </p:txBody>
        </p:sp>
        <p:sp>
          <p:nvSpPr>
            <p:cNvPr id="20" name="Down Arrow 10">
              <a:extLst>
                <a:ext uri="{FF2B5EF4-FFF2-40B4-BE49-F238E27FC236}">
                  <a16:creationId xmlns:a16="http://schemas.microsoft.com/office/drawing/2014/main" id="{BE804E91-0622-67E5-E87E-7AECE9D6B7EE}"/>
                </a:ext>
              </a:extLst>
            </p:cNvPr>
            <p:cNvSpPr/>
            <p:nvPr/>
          </p:nvSpPr>
          <p:spPr>
            <a:xfrm rot="726510">
              <a:off x="5435326" y="4127692"/>
              <a:ext cx="150024" cy="255482"/>
            </a:xfrm>
            <a:prstGeom prst="downArrow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r-HR"/>
            </a:p>
          </p:txBody>
        </p:sp>
        <p:sp>
          <p:nvSpPr>
            <p:cNvPr id="21" name="Down Arrow 11">
              <a:extLst>
                <a:ext uri="{FF2B5EF4-FFF2-40B4-BE49-F238E27FC236}">
                  <a16:creationId xmlns:a16="http://schemas.microsoft.com/office/drawing/2014/main" id="{0465BC40-8EBA-7EFB-3F23-B74B5B06AD3E}"/>
                </a:ext>
              </a:extLst>
            </p:cNvPr>
            <p:cNvSpPr/>
            <p:nvPr/>
          </p:nvSpPr>
          <p:spPr>
            <a:xfrm rot="20518732" flipH="1">
              <a:off x="6221094" y="4129152"/>
              <a:ext cx="146600" cy="339335"/>
            </a:xfrm>
            <a:prstGeom prst="downArrow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r-HR"/>
            </a:p>
          </p:txBody>
        </p:sp>
      </p:grp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9AD729F4-3577-01AB-237F-5BDD292B63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620" y="2386609"/>
            <a:ext cx="8229600" cy="4525963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hr-HR" altLang="sr-Latn-R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Molekule </a:t>
            </a:r>
            <a:endParaRPr lang="en-US" altLang="sr-Latn-RS" sz="2800" dirty="0"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en-US" altLang="sr-Latn-R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hr-HR" altLang="sr-Latn-R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-</a:t>
            </a:r>
            <a:r>
              <a:rPr lang="hr-HR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najmanje čestice od kojih</a:t>
            </a:r>
          </a:p>
          <a:p>
            <a:pPr>
              <a:buFont typeface="Arial" panose="020B0604020202020204" pitchFamily="34" charset="0"/>
              <a:buNone/>
            </a:pPr>
            <a:r>
              <a:rPr lang="hr-HR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su građene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hr-HR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tvari</a:t>
            </a:r>
          </a:p>
          <a:p>
            <a:pPr>
              <a:buFont typeface="Arial" panose="020B0604020202020204" pitchFamily="34" charset="0"/>
              <a:buNone/>
            </a:pPr>
            <a:r>
              <a:rPr lang="hr-HR" altLang="sr-Latn-R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Atomi   </a:t>
            </a:r>
            <a:endParaRPr lang="en-US" altLang="sr-Latn-RS" sz="2800" dirty="0"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hr-HR" altLang="sr-Latn-R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-</a:t>
            </a:r>
            <a:r>
              <a:rPr lang="hr-HR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sastavni dijelovi molekula</a:t>
            </a:r>
          </a:p>
        </p:txBody>
      </p:sp>
    </p:spTree>
    <p:extLst>
      <p:ext uri="{BB962C8B-B14F-4D97-AF65-F5344CB8AC3E}">
        <p14:creationId xmlns:p14="http://schemas.microsoft.com/office/powerpoint/2010/main" val="315722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2">
            <a:extLst>
              <a:ext uri="{FF2B5EF4-FFF2-40B4-BE49-F238E27FC236}">
                <a16:creationId xmlns:a16="http://schemas.microsoft.com/office/drawing/2014/main" id="{70432C81-3D2B-2299-6AC4-D88DCD1703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4527" y="694589"/>
            <a:ext cx="2118692" cy="1424470"/>
          </a:xfrm>
          <a:prstGeom prst="flowChartAlternateProcess">
            <a:avLst/>
          </a:prstGeom>
          <a:gradFill rotWithShape="1">
            <a:gsLst>
              <a:gs pos="0">
                <a:srgbClr val="F79443"/>
              </a:gs>
              <a:gs pos="100000">
                <a:srgbClr val="FBCEA9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hr-HR" altLang="sr-Latn-RS" sz="1800" b="1" dirty="0" err="1">
                <a:solidFill>
                  <a:prstClr val="black"/>
                </a:solidFill>
                <a:latin typeface="Arial" panose="020B0604020202020204" pitchFamily="34" charset="0"/>
              </a:rPr>
              <a:t>agregacijsko</a:t>
            </a:r>
            <a:r>
              <a:rPr lang="hr-HR" altLang="sr-Latn-RS" sz="18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hr-HR" altLang="sr-Latn-RS" sz="1800" b="1" dirty="0">
                <a:solidFill>
                  <a:prstClr val="black"/>
                </a:solidFill>
                <a:latin typeface="Arial" panose="020B0604020202020204" pitchFamily="34" charset="0"/>
              </a:rPr>
              <a:t>stanje</a:t>
            </a:r>
          </a:p>
        </p:txBody>
      </p:sp>
      <p:cxnSp>
        <p:nvCxnSpPr>
          <p:cNvPr id="5" name="AutoShape 30">
            <a:extLst>
              <a:ext uri="{FF2B5EF4-FFF2-40B4-BE49-F238E27FC236}">
                <a16:creationId xmlns:a16="http://schemas.microsoft.com/office/drawing/2014/main" id="{4699B999-95A3-D3DC-616A-2C48C22A1B3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713219" y="694589"/>
            <a:ext cx="717273" cy="382588"/>
          </a:xfrm>
          <a:prstGeom prst="straightConnector1">
            <a:avLst/>
          </a:prstGeom>
          <a:noFill/>
          <a:ln w="38100">
            <a:solidFill>
              <a:srgbClr val="F7944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" name="AutoShape 31">
            <a:extLst>
              <a:ext uri="{FF2B5EF4-FFF2-40B4-BE49-F238E27FC236}">
                <a16:creationId xmlns:a16="http://schemas.microsoft.com/office/drawing/2014/main" id="{2BB55A1B-9473-DD70-FC0F-418888C039F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713219" y="1385289"/>
            <a:ext cx="919369" cy="21535"/>
          </a:xfrm>
          <a:prstGeom prst="straightConnector1">
            <a:avLst/>
          </a:prstGeom>
          <a:noFill/>
          <a:ln w="38100">
            <a:solidFill>
              <a:srgbClr val="F7944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AutoShape 32">
            <a:extLst>
              <a:ext uri="{FF2B5EF4-FFF2-40B4-BE49-F238E27FC236}">
                <a16:creationId xmlns:a16="http://schemas.microsoft.com/office/drawing/2014/main" id="{78A9C6E0-D18F-71A4-6E29-7A0A04E17BB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713219" y="1774503"/>
            <a:ext cx="919369" cy="344556"/>
          </a:xfrm>
          <a:prstGeom prst="straightConnector1">
            <a:avLst/>
          </a:prstGeom>
          <a:noFill/>
          <a:ln w="38100">
            <a:solidFill>
              <a:srgbClr val="F7944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AutoShape 15">
            <a:extLst>
              <a:ext uri="{FF2B5EF4-FFF2-40B4-BE49-F238E27FC236}">
                <a16:creationId xmlns:a16="http://schemas.microsoft.com/office/drawing/2014/main" id="{F37D7FE2-B4C3-91DC-0686-AD3B5DABC6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0491" y="273970"/>
            <a:ext cx="1401419" cy="743639"/>
          </a:xfrm>
          <a:prstGeom prst="flowChartAlternateProcess">
            <a:avLst/>
          </a:prstGeom>
          <a:gradFill rotWithShape="1">
            <a:gsLst>
              <a:gs pos="0">
                <a:srgbClr val="F79443"/>
              </a:gs>
              <a:gs pos="100000">
                <a:srgbClr val="FDE2C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hr-HR" altLang="sr-Latn-RS" sz="1800" dirty="0">
                <a:solidFill>
                  <a:prstClr val="black"/>
                </a:solidFill>
                <a:latin typeface="Arial" panose="020B0604020202020204" pitchFamily="34" charset="0"/>
              </a:rPr>
              <a:t>čvrsto</a:t>
            </a:r>
          </a:p>
        </p:txBody>
      </p:sp>
      <p:sp>
        <p:nvSpPr>
          <p:cNvPr id="9" name="AutoShape 16">
            <a:extLst>
              <a:ext uri="{FF2B5EF4-FFF2-40B4-BE49-F238E27FC236}">
                <a16:creationId xmlns:a16="http://schemas.microsoft.com/office/drawing/2014/main" id="{84DEC2D7-A335-4915-BCE4-B76F1D823C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2588" y="1116863"/>
            <a:ext cx="1401418" cy="743639"/>
          </a:xfrm>
          <a:prstGeom prst="flowChartAlternateProcess">
            <a:avLst/>
          </a:prstGeom>
          <a:gradFill rotWithShape="1">
            <a:gsLst>
              <a:gs pos="0">
                <a:srgbClr val="F79443"/>
              </a:gs>
              <a:gs pos="100000">
                <a:srgbClr val="FDE2C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hr-HR" altLang="sr-Latn-RS" sz="1800" dirty="0">
                <a:solidFill>
                  <a:prstClr val="black"/>
                </a:solidFill>
                <a:latin typeface="Arial" panose="020B0604020202020204" pitchFamily="34" charset="0"/>
              </a:rPr>
              <a:t>tekuće</a:t>
            </a:r>
          </a:p>
        </p:txBody>
      </p:sp>
      <p:sp>
        <p:nvSpPr>
          <p:cNvPr id="10" name="AutoShape 17">
            <a:extLst>
              <a:ext uri="{FF2B5EF4-FFF2-40B4-BE49-F238E27FC236}">
                <a16:creationId xmlns:a16="http://schemas.microsoft.com/office/drawing/2014/main" id="{94FEA6E7-0CB3-74EF-E831-D1EF59AB8A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2588" y="1959756"/>
            <a:ext cx="1401418" cy="820258"/>
          </a:xfrm>
          <a:prstGeom prst="flowChartAlternateProcess">
            <a:avLst/>
          </a:prstGeom>
          <a:gradFill rotWithShape="1">
            <a:gsLst>
              <a:gs pos="0">
                <a:srgbClr val="F79443"/>
              </a:gs>
              <a:gs pos="100000">
                <a:srgbClr val="FDE2C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hr-HR" altLang="sr-Latn-RS" sz="1800" dirty="0">
                <a:solidFill>
                  <a:prstClr val="black"/>
                </a:solidFill>
                <a:latin typeface="Arial" panose="020B0604020202020204" pitchFamily="34" charset="0"/>
              </a:rPr>
              <a:t>plinovito</a:t>
            </a:r>
          </a:p>
        </p:txBody>
      </p:sp>
      <p:pic>
        <p:nvPicPr>
          <p:cNvPr id="11" name="Picture 7" descr="unca-gram-zlata">
            <a:extLst>
              <a:ext uri="{FF2B5EF4-FFF2-40B4-BE49-F238E27FC236}">
                <a16:creationId xmlns:a16="http://schemas.microsoft.com/office/drawing/2014/main" id="{5094BFA6-C1D7-C929-1EDF-D0FDA6F18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618" y="0"/>
            <a:ext cx="1249018" cy="1045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voda">
            <a:extLst>
              <a:ext uri="{FF2B5EF4-FFF2-40B4-BE49-F238E27FC236}">
                <a16:creationId xmlns:a16="http://schemas.microsoft.com/office/drawing/2014/main" id="{E00994BA-E7C0-7240-CCBF-7DFD90B2F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1077177"/>
            <a:ext cx="1144933" cy="965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 descr="dusik">
            <a:extLst>
              <a:ext uri="{FF2B5EF4-FFF2-40B4-BE49-F238E27FC236}">
                <a16:creationId xmlns:a16="http://schemas.microsoft.com/office/drawing/2014/main" id="{9B66CD2C-5F18-273C-505F-1D10D9E95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546" y="2106925"/>
            <a:ext cx="808382" cy="1015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35">
            <a:extLst>
              <a:ext uri="{FF2B5EF4-FFF2-40B4-BE49-F238E27FC236}">
                <a16:creationId xmlns:a16="http://schemas.microsoft.com/office/drawing/2014/main" id="{97B6F7D4-4AE2-A478-E5CC-ACC9786AF8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8249" y="273971"/>
            <a:ext cx="9640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 dirty="0">
                <a:latin typeface="Arial" panose="020B0604020202020204" pitchFamily="34" charset="0"/>
              </a:rPr>
              <a:t>Zlato</a:t>
            </a:r>
          </a:p>
        </p:txBody>
      </p:sp>
      <p:sp>
        <p:nvSpPr>
          <p:cNvPr id="15" name="Text Box 35">
            <a:extLst>
              <a:ext uri="{FF2B5EF4-FFF2-40B4-BE49-F238E27FC236}">
                <a16:creationId xmlns:a16="http://schemas.microsoft.com/office/drawing/2014/main" id="{37ADA5AD-F36B-9D59-EC47-4A4EF82DF0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1218" y="2492276"/>
            <a:ext cx="11311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 dirty="0">
                <a:latin typeface="Arial" panose="020B0604020202020204" pitchFamily="34" charset="0"/>
              </a:rPr>
              <a:t>Dušik</a:t>
            </a:r>
          </a:p>
        </p:txBody>
      </p:sp>
      <p:sp>
        <p:nvSpPr>
          <p:cNvPr id="16" name="Text Box 35">
            <a:extLst>
              <a:ext uri="{FF2B5EF4-FFF2-40B4-BE49-F238E27FC236}">
                <a16:creationId xmlns:a16="http://schemas.microsoft.com/office/drawing/2014/main" id="{5D243BBB-4859-2E60-F019-ADF432ABE0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8249" y="1312838"/>
            <a:ext cx="8874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 dirty="0">
                <a:latin typeface="Arial" panose="020B0604020202020204" pitchFamily="34" charset="0"/>
              </a:rPr>
              <a:t>Voda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DC15706-F015-53DC-A484-8E9A46F8FA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973" y="3581401"/>
            <a:ext cx="9576352" cy="1471613"/>
          </a:xfrm>
        </p:spPr>
        <p:txBody>
          <a:bodyPr>
            <a:normAutofit fontScale="25000" lnSpcReduction="20000"/>
          </a:bodyPr>
          <a:lstStyle/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hr-HR" altLang="sr-Latn-RS" sz="11200" b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Čvrsta tijela </a:t>
            </a:r>
            <a:r>
              <a:rPr lang="hr-HR" altLang="sr-Latn-RS" sz="112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- Tijela stalnog oblika i volumena</a:t>
            </a:r>
          </a:p>
          <a:p>
            <a:pPr>
              <a:lnSpc>
                <a:spcPct val="150000"/>
              </a:lnSpc>
              <a:buNone/>
            </a:pPr>
            <a:r>
              <a:rPr lang="hr-HR" altLang="sr-Latn-RS" sz="11200" b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Tekućine</a:t>
            </a:r>
            <a:r>
              <a:rPr lang="hr-HR" altLang="sr-Latn-RS" sz="112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- Tijela </a:t>
            </a:r>
            <a:r>
              <a:rPr lang="en-US" altLang="sr-Latn-RS" sz="112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koja</a:t>
            </a:r>
            <a:r>
              <a:rPr lang="en-US" altLang="sr-Latn-RS" sz="112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112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nemaju</a:t>
            </a:r>
            <a:r>
              <a:rPr lang="en-US" altLang="sr-Latn-RS" sz="112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112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stalan</a:t>
            </a:r>
            <a:r>
              <a:rPr lang="en-US" altLang="sr-Latn-RS" sz="112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112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oblik</a:t>
            </a:r>
            <a:r>
              <a:rPr lang="hr-HR" altLang="sr-Latn-RS" sz="112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(p</a:t>
            </a:r>
            <a:r>
              <a:rPr lang="en-US" altLang="sr-Latn-RS" sz="112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oprimaju</a:t>
            </a:r>
            <a:r>
              <a:rPr lang="en-US" altLang="sr-Latn-RS" sz="112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112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oblik</a:t>
            </a:r>
            <a:r>
              <a:rPr lang="en-US" altLang="sr-Latn-RS" sz="112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112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posude</a:t>
            </a:r>
            <a:r>
              <a:rPr lang="en-US" altLang="sr-Latn-RS" sz="112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u </a:t>
            </a:r>
            <a:r>
              <a:rPr lang="en-US" altLang="sr-Latn-RS" sz="112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kojoj</a:t>
            </a:r>
            <a:r>
              <a:rPr lang="en-US" altLang="sr-Latn-RS" sz="112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se </a:t>
            </a:r>
            <a:r>
              <a:rPr lang="en-US" altLang="sr-Latn-RS" sz="112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nalaze</a:t>
            </a:r>
            <a:r>
              <a:rPr lang="hr-HR" altLang="sr-Latn-RS" sz="112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), ali imaju stalan volumen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hr-HR" altLang="sr-Latn-RS" sz="11200" b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Plinovi</a:t>
            </a:r>
            <a:r>
              <a:rPr lang="hr-HR" altLang="sr-Latn-RS" sz="112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- Tijela </a:t>
            </a:r>
            <a:r>
              <a:rPr lang="en-US" altLang="sr-Latn-RS" sz="112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koja</a:t>
            </a:r>
            <a:r>
              <a:rPr lang="en-US" altLang="sr-Latn-RS" sz="112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112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nemaju</a:t>
            </a:r>
            <a:r>
              <a:rPr lang="en-US" altLang="sr-Latn-RS" sz="112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112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stalan</a:t>
            </a:r>
            <a:r>
              <a:rPr lang="en-US" altLang="sr-Latn-RS" sz="112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112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oblik</a:t>
            </a:r>
            <a:r>
              <a:rPr lang="hr-HR" altLang="sr-Latn-RS" sz="112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ni volumen (š</a:t>
            </a:r>
            <a:r>
              <a:rPr lang="en-US" altLang="sr-Latn-RS" sz="112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ire se </a:t>
            </a:r>
            <a:r>
              <a:rPr lang="en-US" altLang="sr-Latn-RS" sz="112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prostorom</a:t>
            </a:r>
            <a:r>
              <a:rPr lang="en-US" altLang="sr-Latn-RS" sz="112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u </a:t>
            </a:r>
            <a:r>
              <a:rPr lang="en-US" altLang="sr-Latn-RS" sz="112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kojem</a:t>
            </a:r>
            <a:r>
              <a:rPr lang="en-US" altLang="sr-Latn-RS" sz="112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se </a:t>
            </a:r>
            <a:r>
              <a:rPr lang="en-US" altLang="sr-Latn-RS" sz="112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nalaze</a:t>
            </a:r>
            <a:r>
              <a:rPr lang="hr-HR" altLang="sr-Latn-RS" sz="112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)</a:t>
            </a:r>
            <a:endParaRPr lang="en-US" altLang="sr-Latn-RS" sz="11200" dirty="0"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endParaRPr lang="hr-HR" altLang="sr-Latn-R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altLang="sr-Latn-R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8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8" grpId="1" animBg="1"/>
      <p:bldP spid="8" grpId="2" animBg="1"/>
      <p:bldP spid="9" grpId="0" animBg="1"/>
      <p:bldP spid="9" grpId="1" animBg="1"/>
      <p:bldP spid="10" grpId="0" animBg="1"/>
      <p:bldP spid="14" grpId="0"/>
      <p:bldP spid="14" grpId="1"/>
      <p:bldP spid="14" grpId="2"/>
      <p:bldP spid="15" grpId="0"/>
      <p:bldP spid="15" grpId="1"/>
      <p:bldP spid="15" grpId="2"/>
      <p:bldP spid="16" grpId="0"/>
      <p:bldP spid="16" grpId="1"/>
      <p:bldP spid="16" grpId="2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672C6985-59FB-A6C8-0E41-115B5F8BD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725" y="189706"/>
            <a:ext cx="6856492" cy="168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hr-HR" altLang="sr-Latn-RS" sz="2400" dirty="0">
                <a:solidFill>
                  <a:srgbClr val="FB1E19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Temperatura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hr-HR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Mjera zagrijanosti tijela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hr-HR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Što je tijelo više zagrijano, temperatura mu je viša</a:t>
            </a:r>
            <a:endParaRPr lang="en-US" altLang="sr-Latn-RS" sz="2400" dirty="0"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262F058-B81B-19BD-0788-95EF82DE3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" y="1968501"/>
            <a:ext cx="25812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CB5F1EC5-A93A-CD44-6933-BE18B6B7F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2044701"/>
            <a:ext cx="244792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7DBC3DC6-6561-8BC4-04EC-524F1588A16F}"/>
              </a:ext>
            </a:extLst>
          </p:cNvPr>
          <p:cNvSpPr txBox="1"/>
          <p:nvPr/>
        </p:nvSpPr>
        <p:spPr>
          <a:xfrm>
            <a:off x="6705600" y="5619751"/>
            <a:ext cx="4825745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hr-HR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U vrućoj vodi se čestice gibaju brže,</a:t>
            </a:r>
          </a:p>
          <a:p>
            <a:pPr eaLnBrk="1" hangingPunct="1">
              <a:defRPr/>
            </a:pPr>
            <a:r>
              <a:rPr lang="hr-HR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pa se voda brže oboji.</a:t>
            </a:r>
            <a:endParaRPr lang="en-US" altLang="sr-Latn-RS" sz="2400" dirty="0"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9F8C8C10-E6FB-1CC0-071C-6A6457D98A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725" y="2543175"/>
            <a:ext cx="2211388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3498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4C2049B-C61C-735C-0384-24A2D239C9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1524000"/>
            <a:ext cx="6383338" cy="173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hr-HR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Čestice vruće vode imaju: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hr-HR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Kinetičku energiju (zbog gibanja)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hr-HR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Potencij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a</a:t>
            </a:r>
            <a:r>
              <a:rPr lang="hr-HR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lnu</a:t>
            </a:r>
            <a:r>
              <a:rPr lang="hr-HR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energiju (zbog međudjelovanja)</a:t>
            </a:r>
            <a:endParaRPr lang="en-US" altLang="sr-Latn-RS" sz="2400" dirty="0"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138F91-5C06-480D-886A-F80356AD96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9213" y="3449638"/>
            <a:ext cx="7758112" cy="16859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accent2">
                <a:lumMod val="40000"/>
                <a:lumOff val="60000"/>
              </a:schemeClr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dirty="0">
                <a:solidFill>
                  <a:srgbClr val="FB1E19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Unutarnja energija</a:t>
            </a:r>
            <a:r>
              <a:rPr lang="en-US" sz="2400" dirty="0">
                <a:solidFill>
                  <a:srgbClr val="FB1E19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tijela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je z</a:t>
            </a:r>
            <a:r>
              <a:rPr lang="hr-HR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broj  kinetičk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e</a:t>
            </a:r>
            <a:r>
              <a:rPr lang="hr-HR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i potencijaln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e</a:t>
            </a: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energij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e</a:t>
            </a:r>
            <a:r>
              <a:rPr lang="hr-HR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svih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čestica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unutar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tijela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. </a:t>
            </a:r>
            <a:r>
              <a:rPr lang="hr-HR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Veća je što je viša </a:t>
            </a: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temperatura i što je veća masa tijela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8C789F-ADA0-DA69-CC0E-5EA5703C77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3463" y="133350"/>
            <a:ext cx="39544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r-HR" altLang="sr-Latn-RS" sz="3600" dirty="0">
              <a:solidFill>
                <a:srgbClr val="FB1E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3600" dirty="0">
                <a:solidFill>
                  <a:srgbClr val="FB1E19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Unutarnja energija</a:t>
            </a:r>
            <a:endParaRPr lang="en-US" altLang="sr-Latn-RS" sz="3600" dirty="0">
              <a:solidFill>
                <a:srgbClr val="FB1E19"/>
              </a:solidFill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E283A9C-906E-BB5B-68E5-9BE0532403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5334000"/>
            <a:ext cx="4285147" cy="1131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sr-Latn-R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Označujemo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 je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slovom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400" i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E</a:t>
            </a:r>
            <a:r>
              <a:rPr lang="en-US" altLang="sr-Latn-RS" sz="18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u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Mjerna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jedinica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džul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(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znak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J)</a:t>
            </a:r>
            <a:r>
              <a:rPr lang="hr-HR" altLang="sr-Latn-R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9796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>
            <a:extLst>
              <a:ext uri="{FF2B5EF4-FFF2-40B4-BE49-F238E27FC236}">
                <a16:creationId xmlns:a16="http://schemas.microsoft.com/office/drawing/2014/main" id="{5B06B29B-1A73-49BC-68DE-FFF912D069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838" y="300038"/>
            <a:ext cx="7994650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hr-HR" altLang="sr-Latn-RS" sz="2400" dirty="0">
                <a:solidFill>
                  <a:srgbClr val="FB1E19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Toplina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hr-HR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Unutarnja energija u prijelazu s toplijeg na hladnije tijelo.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hr-HR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O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značujemo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hr-HR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je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slovom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hr-HR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hr-HR" altLang="sr-Latn-RS" sz="2400" i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Q.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hr-HR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Jedinica topline džul (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znak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hr-HR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J).</a:t>
            </a:r>
            <a:endParaRPr lang="en-US" altLang="sr-Latn-RS" sz="2400" dirty="0"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0D8E1C1D-C7CE-FBAF-97B5-5548A90CA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666875"/>
            <a:ext cx="3841750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A8E3F74E-C101-1074-77DD-4DB245DA73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4615" y="4825206"/>
            <a:ext cx="7958138" cy="11318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accent2">
                <a:lumMod val="40000"/>
                <a:lumOff val="6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Toplina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prelazi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s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toplijeg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na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hladnije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tijelo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sve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dok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se temperature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tih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tijela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ne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izjednače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.</a:t>
            </a:r>
            <a:endParaRPr lang="hr-HR" sz="2400" dirty="0">
              <a:latin typeface="Cambria Math" panose="02040503050406030204" pitchFamily="18" charset="0"/>
              <a:ea typeface="Cambria Math" panose="02040503050406030204" pitchFamily="18" charset="0"/>
              <a:cs typeface="Arial" pitchFamily="34" charset="0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6A3C8B9C-2F51-C009-0F33-0E6B6140E6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23" y="3279775"/>
            <a:ext cx="3352800" cy="357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0895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760BB1B-72FD-0CDD-3FDB-4F44742678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918" y="493975"/>
            <a:ext cx="10515600" cy="4351338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hr-HR" altLang="en-US" sz="2800" b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Volumen</a:t>
            </a:r>
            <a:r>
              <a:rPr lang="hr-HR" altLang="en-U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ili </a:t>
            </a:r>
            <a:r>
              <a:rPr lang="hr-HR" altLang="en-US" sz="2800" b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obujam</a:t>
            </a:r>
          </a:p>
          <a:p>
            <a:pPr lvl="1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alt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Veličina prostora </a:t>
            </a:r>
            <a:r>
              <a:rPr lang="en-US" alt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koju</a:t>
            </a:r>
            <a:r>
              <a:rPr lang="en-US" alt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neko</a:t>
            </a:r>
            <a:r>
              <a:rPr lang="en-US" alt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hr-HR" alt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tijelo zauzima</a:t>
            </a:r>
          </a:p>
          <a:p>
            <a:pPr lvl="1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alt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Oznaka  volumena  </a:t>
            </a:r>
            <a:r>
              <a:rPr lang="hr-HR" altLang="en-US" sz="2400" b="1" i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V</a:t>
            </a:r>
          </a:p>
          <a:p>
            <a:pPr lvl="1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Osnovna</a:t>
            </a:r>
            <a:r>
              <a:rPr lang="en-US" alt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mjerna</a:t>
            </a:r>
            <a:r>
              <a:rPr lang="en-US" alt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j</a:t>
            </a:r>
            <a:r>
              <a:rPr lang="hr-HR" alt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edinica</a:t>
            </a:r>
            <a:r>
              <a:rPr lang="hr-HR" alt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volumena</a:t>
            </a:r>
            <a:endParaRPr lang="en-US" altLang="en-US" sz="2400" dirty="0"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lvl="1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hr-HR" alt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    - </a:t>
            </a:r>
            <a:r>
              <a:rPr lang="hr-HR" altLang="en-US" sz="2400" b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kub</a:t>
            </a:r>
            <a:r>
              <a:rPr lang="en-US" altLang="en-US" sz="2400" b="1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ični</a:t>
            </a:r>
            <a:r>
              <a:rPr lang="en-US" altLang="en-US" sz="2400" b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hr-HR" altLang="en-US" sz="2400" b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metar </a:t>
            </a:r>
            <a:r>
              <a:rPr lang="en-US" alt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(</a:t>
            </a:r>
            <a:r>
              <a:rPr lang="en-US" alt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znak</a:t>
            </a:r>
            <a:r>
              <a:rPr lang="en-US" alt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hr-HR" altLang="en-US" sz="2400" b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m³</a:t>
            </a:r>
            <a:r>
              <a:rPr lang="en-US" alt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)</a:t>
            </a:r>
            <a:endParaRPr lang="en-US" altLang="en-US" sz="2400" b="1" dirty="0"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r>
              <a:rPr lang="en-US" alt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Volumen</a:t>
            </a:r>
            <a:r>
              <a:rPr lang="hr-HR" alt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kocke</a:t>
            </a:r>
            <a:r>
              <a:rPr lang="en-US" alt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i</a:t>
            </a:r>
            <a:r>
              <a:rPr lang="en-US" alt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kvadra</a:t>
            </a:r>
            <a:r>
              <a:rPr lang="en-US" alt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računa</a:t>
            </a:r>
            <a:r>
              <a:rPr lang="en-US" alt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se </a:t>
            </a:r>
            <a:r>
              <a:rPr lang="en-US" alt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kao</a:t>
            </a:r>
            <a:r>
              <a:rPr lang="en-US" alt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umnožak</a:t>
            </a:r>
            <a:r>
              <a:rPr lang="en-US" alt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duljina</a:t>
            </a:r>
            <a:r>
              <a:rPr lang="en-US" alt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njihovih</a:t>
            </a:r>
            <a:r>
              <a:rPr lang="en-US" alt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bridova</a:t>
            </a:r>
            <a:r>
              <a:rPr lang="en-US" alt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. </a:t>
            </a:r>
            <a:endParaRPr lang="en-US" altLang="en-US" sz="2400" b="1" dirty="0"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endParaRPr lang="hr-HR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0EC5F36-1B23-0180-77C7-C262F0EA0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443" y="4601561"/>
            <a:ext cx="668655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716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>
            <a:extLst>
              <a:ext uri="{FF2B5EF4-FFF2-40B4-BE49-F238E27FC236}">
                <a16:creationId xmlns:a16="http://schemas.microsoft.com/office/drawing/2014/main" id="{8CD8F670-3156-3F7F-AB7C-F73A81D62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597" y="337772"/>
            <a:ext cx="5767388" cy="173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hr-HR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Obujam čvrstih tijela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hr-HR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povećava se  povišenjem temperature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hr-HR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smanjuje se pri snižavanju temperature</a:t>
            </a:r>
            <a:r>
              <a:rPr lang="hr-HR" altLang="sr-Latn-R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sr-Latn-R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1684CBF4-ED10-AC66-18E0-30A3B4880E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36972"/>
            <a:ext cx="5715000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6B200D65-2B44-C0BB-956D-1464D30F46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97" y="3090498"/>
            <a:ext cx="7620000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hr-HR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Pri zagrijavanju se tekućina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širi</a:t>
            </a:r>
            <a:r>
              <a:rPr lang="hr-HR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,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hr-HR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a pri hlađenju steže.</a:t>
            </a:r>
            <a:endParaRPr lang="en-US" altLang="sr-Latn-RS" sz="2400" dirty="0"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Različite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tekućine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različito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se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šire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9A030336-4787-BD5E-07EC-76FB9AB15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597" y="4471245"/>
            <a:ext cx="7239000" cy="57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Zagrijavanjem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se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plin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širi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, a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pri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hlađenju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steže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EB008DE5-022B-44AA-1A44-AB772A8A6C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6500" y="5362692"/>
            <a:ext cx="7239000" cy="1143070"/>
          </a:xfrm>
          <a:prstGeom prst="rect">
            <a:avLst/>
          </a:prstGeom>
          <a:noFill/>
          <a:ln w="9525">
            <a:solidFill>
              <a:schemeClr val="accent2">
                <a:lumMod val="40000"/>
                <a:lumOff val="6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Širenje</a:t>
            </a:r>
            <a:r>
              <a:rPr lang="en-US" sz="2400" b="1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b="1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plinova</a:t>
            </a:r>
            <a:r>
              <a:rPr lang="en-US" sz="2400" b="1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s </a:t>
            </a:r>
            <a:r>
              <a:rPr lang="en-US" sz="2400" b="1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porastom</a:t>
            </a:r>
            <a:r>
              <a:rPr lang="en-US" sz="2400" b="1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temperature </a:t>
            </a:r>
            <a:r>
              <a:rPr lang="en-US" sz="2400" b="1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mnogo</a:t>
            </a:r>
            <a:r>
              <a:rPr lang="en-US" sz="2400" b="1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je </a:t>
            </a:r>
            <a:r>
              <a:rPr lang="en-US" sz="2400" b="1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veće</a:t>
            </a:r>
            <a:r>
              <a:rPr lang="en-US" sz="2400" b="1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b="1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nego</a:t>
            </a:r>
            <a:r>
              <a:rPr lang="en-US" sz="2400" b="1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b="1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širenje</a:t>
            </a:r>
            <a:r>
              <a:rPr lang="en-US" sz="2400" b="1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b="1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tekućina</a:t>
            </a:r>
            <a:r>
              <a:rPr lang="en-US" sz="2400" b="1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11566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919CCC8-C08A-43A8-3276-7C0224893DFB}"/>
              </a:ext>
            </a:extLst>
          </p:cNvPr>
          <p:cNvSpPr txBox="1">
            <a:spLocks/>
          </p:cNvSpPr>
          <p:nvPr/>
        </p:nvSpPr>
        <p:spPr>
          <a:xfrm>
            <a:off x="401637" y="227013"/>
            <a:ext cx="8229600" cy="736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altLang="sr-Latn-RS" sz="3600" dirty="0">
                <a:solidFill>
                  <a:srgbClr val="FB1E19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Anomalija vode </a:t>
            </a:r>
            <a:endParaRPr lang="en-US" altLang="sr-Latn-RS" sz="3600" dirty="0">
              <a:solidFill>
                <a:srgbClr val="FB1E19"/>
              </a:solidFill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E57462EE-C1CA-46A5-378F-9236063887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2324" y="1426369"/>
            <a:ext cx="4806700" cy="11317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accent2">
                <a:lumMod val="40000"/>
                <a:lumOff val="60000"/>
              </a:schemeClr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Zagrijavanjem vode od 0° C do 4° C,</a:t>
            </a: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njezin se obujam smanjuje.</a:t>
            </a:r>
            <a:endParaRPr lang="en-US" sz="2400" dirty="0">
              <a:latin typeface="Cambria Math" panose="02040503050406030204" pitchFamily="18" charset="0"/>
              <a:ea typeface="Cambria Math" panose="02040503050406030204" pitchFamily="18" charset="0"/>
              <a:cs typeface="Arial" pitchFamily="34" charset="0"/>
            </a:endParaRP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CA773BA1-0582-3893-D0A1-65166A622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5715000"/>
            <a:ext cx="47357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Voda ima najveću gustoću pri 4 ° C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0EAB25CD-72F7-CF8A-51E6-5E79E9818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411" y="2826147"/>
            <a:ext cx="3184525" cy="262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5041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8914E32C-A32B-D925-19AE-3948B800A6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425" y="523875"/>
            <a:ext cx="656461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Temperatura – mjera zagrijanosti tijela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		- mjerimo s pomoću termometra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.</a:t>
            </a:r>
            <a:r>
              <a:rPr lang="hr-HR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endParaRPr lang="en-US" altLang="sr-Latn-RS" sz="2400" dirty="0"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0C95FA-CDA6-8A4F-AA61-193F11581F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524000"/>
            <a:ext cx="78581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hr-HR" altLang="sr-Latn-RS" sz="2400" b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Celzijeva ljestvica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hr-HR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određena je ledištem (0 °C) i vrelištem vode (100 °C)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hr-HR" altLang="sr-Latn-RS" sz="2800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43B2F4B3-AD53-B0DB-CC0A-8AF6A6054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44" r="34393" b="17279"/>
          <a:stretch>
            <a:fillRect/>
          </a:stretch>
        </p:blipFill>
        <p:spPr bwMode="auto">
          <a:xfrm>
            <a:off x="7904689" y="1354872"/>
            <a:ext cx="3701872" cy="181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2">
            <a:extLst>
              <a:ext uri="{FF2B5EF4-FFF2-40B4-BE49-F238E27FC236}">
                <a16:creationId xmlns:a16="http://schemas.microsoft.com/office/drawing/2014/main" id="{57C4C1E1-18BD-B3BA-E6B9-8272662F46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3352800"/>
            <a:ext cx="5857875" cy="2793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hr-HR" altLang="sr-Latn-RS" sz="2400" b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Kelvinova ljestvica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hr-HR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određena je apsolutnom nulom (0 K).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hr-HR" altLang="sr-Latn-RS" sz="2400" dirty="0"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hr-HR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Apsolutna nula temperature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hr-HR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najniža moguća temperatura – 273 °C.</a:t>
            </a:r>
          </a:p>
        </p:txBody>
      </p:sp>
    </p:spTree>
    <p:extLst>
      <p:ext uri="{BB962C8B-B14F-4D97-AF65-F5344CB8AC3E}">
        <p14:creationId xmlns:p14="http://schemas.microsoft.com/office/powerpoint/2010/main" val="241060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2C778E23-C356-69C7-CEC8-3389D13BB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9" y="1162050"/>
            <a:ext cx="5850279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949B6C0A-DE39-14DE-88A0-107BF43051E4}"/>
              </a:ext>
            </a:extLst>
          </p:cNvPr>
          <p:cNvSpPr txBox="1"/>
          <p:nvPr/>
        </p:nvSpPr>
        <p:spPr>
          <a:xfrm>
            <a:off x="7939088" y="2124075"/>
            <a:ext cx="3000375" cy="13049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800" dirty="0">
                <a:solidFill>
                  <a:srgbClr val="FF0000"/>
                </a:solidFill>
                <a:cs typeface="Arial" pitchFamily="34" charset="0"/>
              </a:rPr>
              <a:t>0 K    =  - 273 ° C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800" dirty="0">
                <a:solidFill>
                  <a:srgbClr val="FF0000"/>
                </a:solidFill>
                <a:cs typeface="Arial" pitchFamily="34" charset="0"/>
              </a:rPr>
              <a:t>0 °C   =   273 K</a:t>
            </a:r>
            <a:endParaRPr lang="en-US" sz="2800" dirty="0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BA41C8FB-EEEF-95A0-08A2-8DF637C5E621}"/>
              </a:ext>
            </a:extLst>
          </p:cNvPr>
          <p:cNvSpPr txBox="1"/>
          <p:nvPr/>
        </p:nvSpPr>
        <p:spPr>
          <a:xfrm>
            <a:off x="8458200" y="4721225"/>
            <a:ext cx="2166938" cy="584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3200" i="1" dirty="0">
                <a:cs typeface="Arial" pitchFamily="34" charset="0"/>
              </a:rPr>
              <a:t>T</a:t>
            </a:r>
            <a:r>
              <a:rPr lang="hr-HR" sz="3200" dirty="0">
                <a:cs typeface="Arial" pitchFamily="34" charset="0"/>
              </a:rPr>
              <a:t> = </a:t>
            </a:r>
            <a:r>
              <a:rPr lang="hr-HR" sz="3200" i="1" dirty="0">
                <a:cs typeface="Arial" pitchFamily="34" charset="0"/>
              </a:rPr>
              <a:t>t</a:t>
            </a:r>
            <a:r>
              <a:rPr lang="hr-HR" sz="3200" dirty="0">
                <a:cs typeface="Arial" pitchFamily="34" charset="0"/>
              </a:rPr>
              <a:t> + 273</a:t>
            </a:r>
            <a:endParaRPr lang="en-US" sz="32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989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>
            <a:extLst>
              <a:ext uri="{FF2B5EF4-FFF2-40B4-BE49-F238E27FC236}">
                <a16:creationId xmlns:a16="http://schemas.microsoft.com/office/drawing/2014/main" id="{37E04BAD-D031-2193-61F5-5C1A3D0B6B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812" y="239450"/>
            <a:ext cx="8953500" cy="1131888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6">
                <a:lumMod val="40000"/>
                <a:lumOff val="60000"/>
              </a:schemeClr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hr-HR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Prijelaz topline između dvaju tijela različitih temperatura u dodiru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hr-HR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naziva  se vođenje topline (</a:t>
            </a:r>
            <a:r>
              <a:rPr lang="hr-HR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kondukcija</a:t>
            </a:r>
            <a:r>
              <a:rPr lang="hr-HR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5" name="Text Box 10">
            <a:extLst>
              <a:ext uri="{FF2B5EF4-FFF2-40B4-BE49-F238E27FC236}">
                <a16:creationId xmlns:a16="http://schemas.microsoft.com/office/drawing/2014/main" id="{A6CAD4E2-D33E-8C1F-B107-22F6AB754E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824" y="1485530"/>
            <a:ext cx="7645400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hr-HR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Toplinski izolator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hr-HR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loš vodič topline (staklo, zrak, stiropor, kamena vuna).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hr-HR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Toplinski vodič  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hr-HR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 dobar vodič topline (metali).</a:t>
            </a:r>
          </a:p>
        </p:txBody>
      </p:sp>
      <p:sp>
        <p:nvSpPr>
          <p:cNvPr id="6" name="Text Box 9">
            <a:extLst>
              <a:ext uri="{FF2B5EF4-FFF2-40B4-BE49-F238E27FC236}">
                <a16:creationId xmlns:a16="http://schemas.microsoft.com/office/drawing/2014/main" id="{7B9D3FD4-7D2D-35F4-9890-5FEA498463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437" y="4930814"/>
            <a:ext cx="6196013" cy="1131888"/>
          </a:xfrm>
          <a:prstGeom prst="rect">
            <a:avLst/>
          </a:prstGeom>
          <a:noFill/>
          <a:ln w="9525">
            <a:solidFill>
              <a:schemeClr val="accent6">
                <a:lumMod val="40000"/>
                <a:lumOff val="60000"/>
              </a:schemeClr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U tekućinama i plinovima toplina se prenosi </a:t>
            </a: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strujanjem (</a:t>
            </a:r>
            <a:r>
              <a:rPr lang="hr-HR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konvekcija</a:t>
            </a:r>
            <a:r>
              <a:rPr lang="hr-HR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) </a:t>
            </a:r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id="{4AB96904-261A-25C2-08B3-C6284F9A4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148" y="3704624"/>
            <a:ext cx="3906837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7600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>
            <a:extLst>
              <a:ext uri="{FF2B5EF4-FFF2-40B4-BE49-F238E27FC236}">
                <a16:creationId xmlns:a16="http://schemas.microsoft.com/office/drawing/2014/main" id="{0D6A7DCA-4E66-3C70-2E44-1E44D64317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077913"/>
            <a:ext cx="8305800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hr-HR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Prijelaz topline zračenjem ili radijacijom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hr-HR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Zagrijana tijela isijavaju toplinu u okolinu. To je tzv.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hr-HR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 toplinsko ili infracrveno </a:t>
            </a:r>
            <a:r>
              <a:rPr lang="hr-HR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zračenje.Tijela</a:t>
            </a:r>
            <a:r>
              <a:rPr lang="hr-HR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koja zrače pri tome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hr-HR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se hlade.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hr-HR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Tijela na koje padne zračenje dijelom ga upijaju, dijelom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hr-HR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odbijaju, a dijelom propuštaju. Upijanjem energije zračenja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hr-HR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tijela se zagrijavaju. </a:t>
            </a:r>
          </a:p>
        </p:txBody>
      </p:sp>
      <p:pic>
        <p:nvPicPr>
          <p:cNvPr id="5" name="Picture 6" descr="palma">
            <a:extLst>
              <a:ext uri="{FF2B5EF4-FFF2-40B4-BE49-F238E27FC236}">
                <a16:creationId xmlns:a16="http://schemas.microsoft.com/office/drawing/2014/main" id="{02D4A8CC-744A-CA48-84F2-D8AFF5C22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4648833"/>
            <a:ext cx="1925638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7557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8">
            <a:extLst>
              <a:ext uri="{FF2B5EF4-FFF2-40B4-BE49-F238E27FC236}">
                <a16:creationId xmlns:a16="http://schemas.microsoft.com/office/drawing/2014/main" id="{163F4F94-CD88-7DF1-6B31-87C1A82D8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749" y="162017"/>
            <a:ext cx="69738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r-Latn-RS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Ovisnost</a:t>
            </a:r>
            <a:r>
              <a:rPr lang="en-US" altLang="sr-Latn-RS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hr-HR" altLang="sr-Latn-RS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količine </a:t>
            </a:r>
            <a:r>
              <a:rPr lang="en-US" altLang="sr-Latn-RS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topline o </a:t>
            </a:r>
            <a:r>
              <a:rPr lang="en-US" altLang="sr-Latn-RS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masi</a:t>
            </a:r>
            <a:r>
              <a:rPr lang="en-US" altLang="sr-Latn-RS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tijela</a:t>
            </a:r>
            <a:r>
              <a:rPr lang="hr-HR" altLang="sr-Latn-RS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Text Box 9">
            <a:extLst>
              <a:ext uri="{FF2B5EF4-FFF2-40B4-BE49-F238E27FC236}">
                <a16:creationId xmlns:a16="http://schemas.microsoft.com/office/drawing/2014/main" id="{0ADF1654-5A06-54AE-4588-EAE32958C1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0526" y="1241632"/>
            <a:ext cx="4991943" cy="577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Veća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količina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čaja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dat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će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više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topline</a:t>
            </a:r>
            <a:r>
              <a:rPr lang="en-US" altLang="sr-Latn-R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hr-HR" altLang="sr-Latn-R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37737A66-7B38-9E31-04A9-A7A52425B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352" y="756450"/>
            <a:ext cx="3276600" cy="236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9">
            <a:extLst>
              <a:ext uri="{FF2B5EF4-FFF2-40B4-BE49-F238E27FC236}">
                <a16:creationId xmlns:a16="http://schemas.microsoft.com/office/drawing/2014/main" id="{9D228866-914B-DBDB-EBA1-25B7BBEA59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5248" y="2385379"/>
            <a:ext cx="6113404" cy="5777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accent6">
                <a:lumMod val="40000"/>
                <a:lumOff val="60000"/>
              </a:schemeClr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Količina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topline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je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proporcionalna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masi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tijela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.</a:t>
            </a:r>
            <a:endParaRPr lang="hr-HR" sz="2400" dirty="0">
              <a:latin typeface="Cambria Math" panose="02040503050406030204" pitchFamily="18" charset="0"/>
              <a:ea typeface="Cambria Math" panose="02040503050406030204" pitchFamily="18" charset="0"/>
              <a:cs typeface="Arial" pitchFamily="34" charset="0"/>
            </a:endParaRP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41D5566F-F195-D9F1-ECAA-7DF28B993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828" y="3579293"/>
            <a:ext cx="1055703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r-Latn-RS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Ovisnost</a:t>
            </a:r>
            <a:r>
              <a:rPr lang="hr-HR" altLang="sr-Latn-RS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količine</a:t>
            </a:r>
            <a:r>
              <a:rPr lang="en-US" altLang="sr-Latn-RS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topline o </a:t>
            </a:r>
            <a:r>
              <a:rPr lang="en-US" altLang="sr-Latn-RS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promjeni</a:t>
            </a:r>
            <a:r>
              <a:rPr lang="en-US" altLang="sr-Latn-RS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temperature </a:t>
            </a:r>
            <a:r>
              <a:rPr lang="en-US" altLang="sr-Latn-RS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tijela</a:t>
            </a:r>
            <a:r>
              <a:rPr lang="hr-HR" altLang="sr-Latn-RS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ACDB835D-AC1E-0D38-A879-E55D07BA71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2865" y="4593466"/>
            <a:ext cx="6835717" cy="113178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Što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je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veća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razlika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između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temperature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čaja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i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našeg</a:t>
            </a:r>
            <a:endParaRPr lang="en-US" altLang="sr-Latn-RS" sz="2400" dirty="0"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tijela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čaj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će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nam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dati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više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topline.</a:t>
            </a:r>
            <a:endParaRPr lang="hr-HR" altLang="sr-Latn-RS" sz="2400" dirty="0"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2" name="Text Box 9">
            <a:extLst>
              <a:ext uri="{FF2B5EF4-FFF2-40B4-BE49-F238E27FC236}">
                <a16:creationId xmlns:a16="http://schemas.microsoft.com/office/drawing/2014/main" id="{BE5B06A0-3532-BC0F-0503-8EB96A5DC7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3874" y="5840447"/>
            <a:ext cx="7716151" cy="5777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accent6">
                <a:lumMod val="40000"/>
                <a:lumOff val="60000"/>
              </a:schemeClr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Toplina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je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proporcionalna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razlici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temperatura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dvaju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tijela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.</a:t>
            </a:r>
            <a:endParaRPr lang="hr-HR" sz="2400" dirty="0">
              <a:latin typeface="Cambria Math" panose="02040503050406030204" pitchFamily="18" charset="0"/>
              <a:ea typeface="Cambria Math" panose="02040503050406030204" pitchFamily="18" charset="0"/>
              <a:cs typeface="Arial" pitchFamily="34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D04BE24E-B69F-A332-81C8-5F9820668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84" y="4508407"/>
            <a:ext cx="2895600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2230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2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id="{65DD72CA-A552-E4E8-4DE9-8736D53FE0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5471" y="4962525"/>
            <a:ext cx="5149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Formula </a:t>
            </a:r>
            <a:r>
              <a:rPr lang="en-US" altLang="sr-Latn-RS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za </a:t>
            </a:r>
            <a:r>
              <a:rPr lang="en-US" altLang="sr-Latn-RS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količinu</a:t>
            </a:r>
            <a:r>
              <a:rPr lang="en-US" altLang="sr-Latn-RS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topline</a:t>
            </a:r>
          </a:p>
        </p:txBody>
      </p:sp>
      <p:graphicFrame>
        <p:nvGraphicFramePr>
          <p:cNvPr id="5" name="Object 5">
            <a:extLst>
              <a:ext uri="{FF2B5EF4-FFF2-40B4-BE49-F238E27FC236}">
                <a16:creationId xmlns:a16="http://schemas.microsoft.com/office/drawing/2014/main" id="{1558EB6F-05B6-F9D0-CF54-E0939470DE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959812"/>
              </p:ext>
            </p:extLst>
          </p:nvPr>
        </p:nvGraphicFramePr>
        <p:xfrm>
          <a:off x="732633" y="5546725"/>
          <a:ext cx="3124200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066337" imgH="215806" progId="Equation.3">
                  <p:embed/>
                </p:oleObj>
              </mc:Choice>
              <mc:Fallback>
                <p:oleObj name="Equation" r:id="rId2" imgW="1066337" imgH="215806" progId="Equation.3">
                  <p:embed/>
                  <p:pic>
                    <p:nvPicPr>
                      <p:cNvPr id="4098" name="Object 5">
                        <a:extLst>
                          <a:ext uri="{FF2B5EF4-FFF2-40B4-BE49-F238E27FC236}">
                            <a16:creationId xmlns:a16="http://schemas.microsoft.com/office/drawing/2014/main" id="{EB570C3C-D2B8-2CCE-BD47-5D0F62DF137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2633" y="5546725"/>
                        <a:ext cx="3124200" cy="58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6">
            <a:extLst>
              <a:ext uri="{FF2B5EF4-FFF2-40B4-BE49-F238E27FC236}">
                <a16:creationId xmlns:a16="http://schemas.microsoft.com/office/drawing/2014/main" id="{16442C8D-82BE-05FD-A2E4-FAEA2D2F17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8966581"/>
              </p:ext>
            </p:extLst>
          </p:nvPr>
        </p:nvGraphicFramePr>
        <p:xfrm>
          <a:off x="875191" y="4602332"/>
          <a:ext cx="22098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87058" imgH="203112" progId="Equation.3">
                  <p:embed/>
                </p:oleObj>
              </mc:Choice>
              <mc:Fallback>
                <p:oleObj name="Equation" r:id="rId4" imgW="787058" imgH="203112" progId="Equation.3">
                  <p:embed/>
                  <p:pic>
                    <p:nvPicPr>
                      <p:cNvPr id="4099" name="Object 6">
                        <a:extLst>
                          <a:ext uri="{FF2B5EF4-FFF2-40B4-BE49-F238E27FC236}">
                            <a16:creationId xmlns:a16="http://schemas.microsoft.com/office/drawing/2014/main" id="{F4C475AD-3456-4B46-258C-A62E61CD703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5191" y="4602332"/>
                        <a:ext cx="22098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9">
            <a:extLst>
              <a:ext uri="{FF2B5EF4-FFF2-40B4-BE49-F238E27FC236}">
                <a16:creationId xmlns:a16="http://schemas.microsoft.com/office/drawing/2014/main" id="{E453329D-76C8-BEC9-E9FA-8C973E476F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7440" y="390710"/>
            <a:ext cx="8353954" cy="168578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accent6">
                <a:lumMod val="40000"/>
                <a:lumOff val="60000"/>
              </a:schemeClr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Specifični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toplinski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kapacitet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za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neku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tvar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je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energija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koja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je</a:t>
            </a: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potrebna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da se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jedan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kilogram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te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tvari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zagrije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za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jedan</a:t>
            </a:r>
            <a:r>
              <a:rPr lang="hr-HR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Celzijev</a:t>
            </a: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stupanj</a:t>
            </a:r>
            <a:r>
              <a:rPr lang="hr-HR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(ili jedan kelvin)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.</a:t>
            </a:r>
            <a:endParaRPr lang="hr-HR" sz="2400" dirty="0">
              <a:latin typeface="Cambria Math" panose="02040503050406030204" pitchFamily="18" charset="0"/>
              <a:ea typeface="Cambria Math" panose="02040503050406030204" pitchFamily="18" charset="0"/>
              <a:cs typeface="Arial" pitchFamily="34" charset="0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8E6F45D0-23A2-8350-80B5-E340E3014C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6756" y="2441991"/>
            <a:ext cx="5444504" cy="1131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Znak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za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specifični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toplinski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kapacitet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-  </a:t>
            </a:r>
            <a:r>
              <a:rPr lang="en-US" altLang="sr-Latn-RS" sz="2400" b="1" i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c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Mjerna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jedinica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 - J/(</a:t>
            </a:r>
            <a:r>
              <a:rPr lang="en-US" altLang="sr-Latn-R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kgK</a:t>
            </a:r>
            <a:r>
              <a:rPr lang="en-US" altLang="sr-Latn-R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)</a:t>
            </a:r>
            <a:endParaRPr lang="hr-HR" altLang="sr-Latn-RS" sz="2400" dirty="0"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460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10119787-1ED0-B6E9-E8E0-5FBFB0B8A063}"/>
              </a:ext>
            </a:extLst>
          </p:cNvPr>
          <p:cNvSpPr txBox="1"/>
          <p:nvPr/>
        </p:nvSpPr>
        <p:spPr>
          <a:xfrm>
            <a:off x="196850" y="1524000"/>
            <a:ext cx="8947150" cy="13239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err="1">
                <a:cs typeface="Arial" pitchFamily="34" charset="0"/>
              </a:rPr>
              <a:t>Koliko</a:t>
            </a:r>
            <a:r>
              <a:rPr lang="en-US" sz="2000" dirty="0">
                <a:cs typeface="Arial" pitchFamily="34" charset="0"/>
              </a:rPr>
              <a:t> je </a:t>
            </a:r>
            <a:r>
              <a:rPr lang="en-US" sz="2000" dirty="0" err="1">
                <a:cs typeface="Arial" pitchFamily="34" charset="0"/>
              </a:rPr>
              <a:t>topline</a:t>
            </a:r>
            <a:r>
              <a:rPr lang="en-US" sz="2000" dirty="0">
                <a:cs typeface="Arial" pitchFamily="34" charset="0"/>
              </a:rPr>
              <a:t> </a:t>
            </a:r>
            <a:r>
              <a:rPr lang="en-US" sz="2000" dirty="0" err="1">
                <a:cs typeface="Arial" pitchFamily="34" charset="0"/>
              </a:rPr>
              <a:t>potrebno</a:t>
            </a:r>
            <a:r>
              <a:rPr lang="en-US" sz="2000" dirty="0">
                <a:cs typeface="Arial" pitchFamily="34" charset="0"/>
              </a:rPr>
              <a:t> </a:t>
            </a:r>
            <a:r>
              <a:rPr lang="en-US" sz="2000" dirty="0" err="1">
                <a:cs typeface="Arial" pitchFamily="34" charset="0"/>
              </a:rPr>
              <a:t>da</a:t>
            </a:r>
            <a:r>
              <a:rPr lang="en-US" sz="2000" dirty="0">
                <a:cs typeface="Arial" pitchFamily="34" charset="0"/>
              </a:rPr>
              <a:t> se </a:t>
            </a:r>
            <a:r>
              <a:rPr lang="en-US" sz="2000" dirty="0" err="1">
                <a:cs typeface="Arial" pitchFamily="34" charset="0"/>
              </a:rPr>
              <a:t>voda</a:t>
            </a:r>
            <a:r>
              <a:rPr lang="en-US" sz="2000" dirty="0">
                <a:cs typeface="Arial" pitchFamily="34" charset="0"/>
              </a:rPr>
              <a:t> </a:t>
            </a:r>
            <a:r>
              <a:rPr lang="en-US" sz="2000" dirty="0" err="1">
                <a:cs typeface="Arial" pitchFamily="34" charset="0"/>
              </a:rPr>
              <a:t>mase</a:t>
            </a:r>
            <a:r>
              <a:rPr lang="en-US" sz="2000" dirty="0">
                <a:cs typeface="Arial" pitchFamily="34" charset="0"/>
              </a:rPr>
              <a:t> 2 kg </a:t>
            </a:r>
            <a:r>
              <a:rPr lang="en-US" sz="2000" dirty="0" err="1">
                <a:cs typeface="Arial" pitchFamily="34" charset="0"/>
              </a:rPr>
              <a:t>zagrije</a:t>
            </a:r>
            <a:r>
              <a:rPr lang="en-US" sz="2000" dirty="0">
                <a:cs typeface="Arial" pitchFamily="34" charset="0"/>
              </a:rPr>
              <a:t> </a:t>
            </a:r>
            <a:r>
              <a:rPr lang="en-US" sz="2000" dirty="0" err="1">
                <a:cs typeface="Arial" pitchFamily="34" charset="0"/>
              </a:rPr>
              <a:t>od</a:t>
            </a:r>
            <a:r>
              <a:rPr lang="en-US" sz="2000" dirty="0">
                <a:cs typeface="Arial" pitchFamily="34" charset="0"/>
              </a:rPr>
              <a:t> </a:t>
            </a:r>
            <a:r>
              <a:rPr lang="en-US" sz="2000" dirty="0" err="1">
                <a:cs typeface="Arial" pitchFamily="34" charset="0"/>
              </a:rPr>
              <a:t>ledišta</a:t>
            </a:r>
            <a:r>
              <a:rPr lang="en-US" sz="2000" dirty="0">
                <a:cs typeface="Arial" pitchFamily="34" charset="0"/>
              </a:rPr>
              <a:t> do </a:t>
            </a:r>
            <a:r>
              <a:rPr lang="en-US" sz="2000" dirty="0" err="1">
                <a:cs typeface="Arial" pitchFamily="34" charset="0"/>
              </a:rPr>
              <a:t>vrelišta</a:t>
            </a:r>
            <a:r>
              <a:rPr lang="en-US" sz="2000" dirty="0">
                <a:cs typeface="Arial" pitchFamily="34" charset="0"/>
              </a:rPr>
              <a:t>.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err="1">
                <a:cs typeface="Arial" pitchFamily="34" charset="0"/>
              </a:rPr>
              <a:t>Specifični</a:t>
            </a:r>
            <a:r>
              <a:rPr lang="en-US" sz="2000" dirty="0">
                <a:cs typeface="Arial" pitchFamily="34" charset="0"/>
              </a:rPr>
              <a:t> </a:t>
            </a:r>
            <a:r>
              <a:rPr lang="en-US" sz="2000" dirty="0" err="1">
                <a:cs typeface="Arial" pitchFamily="34" charset="0"/>
              </a:rPr>
              <a:t>toplinski</a:t>
            </a:r>
            <a:r>
              <a:rPr lang="en-US" sz="2000" dirty="0">
                <a:cs typeface="Arial" pitchFamily="34" charset="0"/>
              </a:rPr>
              <a:t> </a:t>
            </a:r>
            <a:r>
              <a:rPr lang="en-US" sz="2000" dirty="0" err="1">
                <a:cs typeface="Arial" pitchFamily="34" charset="0"/>
              </a:rPr>
              <a:t>kapacitet</a:t>
            </a:r>
            <a:r>
              <a:rPr lang="en-US" sz="2000" dirty="0">
                <a:cs typeface="Arial" pitchFamily="34" charset="0"/>
              </a:rPr>
              <a:t> </a:t>
            </a:r>
            <a:r>
              <a:rPr lang="en-US" sz="2000" dirty="0" err="1">
                <a:cs typeface="Arial" pitchFamily="34" charset="0"/>
              </a:rPr>
              <a:t>vode</a:t>
            </a:r>
            <a:r>
              <a:rPr lang="en-US" sz="2000" dirty="0">
                <a:cs typeface="Arial" pitchFamily="34" charset="0"/>
              </a:rPr>
              <a:t> je 4 200 J/(</a:t>
            </a:r>
            <a:r>
              <a:rPr lang="en-US" sz="2000" dirty="0" err="1">
                <a:cs typeface="Arial" pitchFamily="34" charset="0"/>
              </a:rPr>
              <a:t>kgK</a:t>
            </a:r>
            <a:r>
              <a:rPr lang="en-US" sz="2000" dirty="0">
                <a:cs typeface="Arial" pitchFamily="34" charset="0"/>
              </a:rPr>
              <a:t>).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r-HR" sz="2000" dirty="0">
              <a:cs typeface="Arial" pitchFamily="34" charset="0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C563DA05-3AB3-77D5-A29E-864C00765F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048000"/>
            <a:ext cx="5181600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sr-Latn-RS" sz="2400" i="1">
                <a:latin typeface="Arial" panose="020B0604020202020204" pitchFamily="34" charset="0"/>
                <a:cs typeface="Arial" panose="020B0604020202020204" pitchFamily="34" charset="0"/>
              </a:rPr>
              <a:t>Rješenje: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sr-Latn-RS" sz="240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sr-Latn-RS" sz="2000" i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sr-Latn-RS" sz="1600" i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sr-Latn-RS" sz="2000">
                <a:latin typeface="Arial" panose="020B0604020202020204" pitchFamily="34" charset="0"/>
                <a:cs typeface="Arial" panose="020B0604020202020204" pitchFamily="34" charset="0"/>
              </a:rPr>
              <a:t> = 0 ºC; </a:t>
            </a:r>
            <a:r>
              <a:rPr lang="en-US" altLang="sr-Latn-RS" sz="2000" i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sr-Latn-RS" sz="1600" i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sr-Latn-RS" sz="2000">
                <a:latin typeface="Arial" panose="020B0604020202020204" pitchFamily="34" charset="0"/>
                <a:cs typeface="Arial" panose="020B0604020202020204" pitchFamily="34" charset="0"/>
              </a:rPr>
              <a:t> = 100 ºC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sr-Latn-RS" sz="2000"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el-GR" altLang="sr-Latn-RS" sz="200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altLang="sr-Latn-RS" sz="2000" i="1"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en-US" altLang="sr-Latn-RS" sz="200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altLang="sr-Latn-RS" sz="2000" i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sr-Latn-RS" sz="1600" i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sr-Latn-RS" sz="200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altLang="sr-Latn-RS" sz="2000" i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sr-Latn-RS" sz="1600" i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sr-Latn-RS" sz="2000">
                <a:latin typeface="Arial" panose="020B0604020202020204" pitchFamily="34" charset="0"/>
                <a:cs typeface="Arial" panose="020B0604020202020204" pitchFamily="34" charset="0"/>
              </a:rPr>
              <a:t>= 100 ºC – 0 ºC = 100</a:t>
            </a:r>
            <a:r>
              <a:rPr lang="hr-HR" altLang="sr-Latn-RS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sr-Latn-RS" sz="2000">
                <a:latin typeface="Arial" panose="020B0604020202020204" pitchFamily="34" charset="0"/>
                <a:cs typeface="Arial" panose="020B0604020202020204" pitchFamily="34" charset="0"/>
              </a:rPr>
              <a:t>ºC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sr-Latn-RS" sz="2000" i="1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altLang="sr-Latn-RS" sz="20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altLang="sr-Latn-RS" sz="2000" i="1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en-US" altLang="sr-Latn-RS" sz="2000">
                <a:latin typeface="Arial" panose="020B0604020202020204" pitchFamily="34" charset="0"/>
                <a:cs typeface="Arial" panose="020B0604020202020204" pitchFamily="34" charset="0"/>
              </a:rPr>
              <a:t>·</a:t>
            </a:r>
            <a:r>
              <a:rPr lang="en-US" altLang="sr-Latn-RS" sz="2000" i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sr-Latn-RS" sz="2000">
                <a:latin typeface="Arial" panose="020B0604020202020204" pitchFamily="34" charset="0"/>
                <a:cs typeface="Arial" panose="020B0604020202020204" pitchFamily="34" charset="0"/>
              </a:rPr>
              <a:t>·</a:t>
            </a:r>
            <a:r>
              <a:rPr lang="el-GR" altLang="sr-Latn-RS" sz="200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altLang="sr-Latn-RS" sz="2000" i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sr-Latn-RS" sz="2000" i="1">
                <a:latin typeface="Arial" panose="020B0604020202020204" pitchFamily="34" charset="0"/>
                <a:cs typeface="Arial" panose="020B0604020202020204" pitchFamily="34" charset="0"/>
              </a:rPr>
              <a:t>Q </a:t>
            </a:r>
            <a:r>
              <a:rPr lang="en-US" altLang="sr-Latn-RS" sz="20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altLang="sr-Latn-RS" sz="2000" i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sr-Latn-RS" sz="2000">
                <a:latin typeface="Arial" panose="020B0604020202020204" pitchFamily="34" charset="0"/>
                <a:cs typeface="Arial" panose="020B0604020202020204" pitchFamily="34" charset="0"/>
              </a:rPr>
              <a:t>2 kg ·4 200 J/(kgK) ·100 K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sr-Latn-RS" sz="2000" i="1">
                <a:latin typeface="Arial" panose="020B0604020202020204" pitchFamily="34" charset="0"/>
                <a:cs typeface="Arial" panose="020B0604020202020204" pitchFamily="34" charset="0"/>
              </a:rPr>
              <a:t>Q </a:t>
            </a:r>
            <a:r>
              <a:rPr lang="en-US" altLang="sr-Latn-RS" sz="2000">
                <a:latin typeface="Arial" panose="020B0604020202020204" pitchFamily="34" charset="0"/>
                <a:cs typeface="Arial" panose="020B0604020202020204" pitchFamily="34" charset="0"/>
              </a:rPr>
              <a:t>= 840 000 J</a:t>
            </a:r>
            <a:endParaRPr lang="en-US" altLang="sr-Latn-R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225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id="{1518D68E-3E57-EB69-F3E4-7DD628B53A68}"/>
              </a:ext>
            </a:extLst>
          </p:cNvPr>
          <p:cNvSpPr txBox="1">
            <a:spLocks/>
          </p:cNvSpPr>
          <p:nvPr/>
        </p:nvSpPr>
        <p:spPr>
          <a:xfrm>
            <a:off x="-1755502" y="224524"/>
            <a:ext cx="10064261" cy="8466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r-HR" sz="3600" dirty="0">
                <a:solidFill>
                  <a:srgbClr val="000099"/>
                </a:solidFill>
                <a:latin typeface="+mn-lt"/>
                <a:cs typeface="Alef" panose="00000500000000000000" pitchFamily="2" charset="-79"/>
              </a:rPr>
              <a:t>Dijelovi električnog strujnog kruga </a:t>
            </a:r>
          </a:p>
        </p:txBody>
      </p:sp>
      <p:pic>
        <p:nvPicPr>
          <p:cNvPr id="5" name="Picture 15" descr="Picture3.png">
            <a:extLst>
              <a:ext uri="{FF2B5EF4-FFF2-40B4-BE49-F238E27FC236}">
                <a16:creationId xmlns:a16="http://schemas.microsoft.com/office/drawing/2014/main" id="{883E8791-C1FD-7674-B93E-9CCCBBCE63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674"/>
            <a:ext cx="3381876" cy="2582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Slika 6" descr="image alt">
            <a:extLst>
              <a:ext uri="{FF2B5EF4-FFF2-40B4-BE49-F238E27FC236}">
                <a16:creationId xmlns:a16="http://schemas.microsoft.com/office/drawing/2014/main" id="{017CCCB5-3D9D-B026-EFDB-3AA7A774BE5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455" y="1530001"/>
            <a:ext cx="5885645" cy="364587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zervirano mjesto sadržaja 2">
            <a:extLst>
              <a:ext uri="{FF2B5EF4-FFF2-40B4-BE49-F238E27FC236}">
                <a16:creationId xmlns:a16="http://schemas.microsoft.com/office/drawing/2014/main" id="{7CC981AB-86BB-9033-764F-30D3F11678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376" y="3152330"/>
            <a:ext cx="10515600" cy="4351338"/>
          </a:xfrm>
        </p:spPr>
        <p:txBody>
          <a:bodyPr>
            <a:normAutofit/>
          </a:bodyPr>
          <a:lstStyle/>
          <a:p>
            <a:pPr marL="0" indent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hr-HR" sz="3200" dirty="0">
                <a:solidFill>
                  <a:srgbClr val="FC3324"/>
                </a:solidFill>
                <a:cs typeface="Arial" charset="0"/>
              </a:rPr>
              <a:t> </a:t>
            </a:r>
          </a:p>
          <a:p>
            <a:pPr marL="0" indent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hr-HR" sz="3200" dirty="0">
                <a:solidFill>
                  <a:srgbClr val="FC3324"/>
                </a:solidFill>
                <a:cs typeface="Arial" charset="0"/>
              </a:rPr>
              <a:t> </a:t>
            </a:r>
            <a:r>
              <a:rPr lang="hr-HR" sz="32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Istosmjerna struja </a:t>
            </a: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SzPct val="70000"/>
              <a:buFont typeface="Wingdings" pitchFamily="2" charset="2"/>
              <a:buChar char="§"/>
            </a:pPr>
            <a:r>
              <a:rPr lang="hr-HR" sz="3200" dirty="0">
                <a:solidFill>
                  <a:prstClr val="black"/>
                </a:solidFill>
                <a:cs typeface="Arial" charset="0"/>
              </a:rPr>
              <a:t> Električna struja koja ima stalno jednak smjer.</a:t>
            </a:r>
          </a:p>
          <a:p>
            <a:pPr marL="0" indent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</a:pPr>
            <a:r>
              <a:rPr lang="hr-HR" sz="3200" dirty="0">
                <a:solidFill>
                  <a:srgbClr val="FC3324"/>
                </a:solidFill>
                <a:cs typeface="Arial" charset="0"/>
              </a:rPr>
              <a:t>  </a:t>
            </a:r>
            <a:r>
              <a:rPr lang="hr-HR" sz="32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Izmjenična struja</a:t>
            </a: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SzPct val="70000"/>
              <a:buFont typeface="Wingdings" pitchFamily="2" charset="2"/>
              <a:buChar char="§"/>
            </a:pPr>
            <a:r>
              <a:rPr lang="hr-HR" sz="3200" dirty="0">
                <a:solidFill>
                  <a:prstClr val="black"/>
                </a:solidFill>
                <a:cs typeface="Arial" charset="0"/>
              </a:rPr>
              <a:t> Električna struja koja neprekidno mijenja svoj smjer.</a:t>
            </a:r>
            <a:endParaRPr lang="hr-HR" sz="3200" dirty="0"/>
          </a:p>
        </p:txBody>
      </p:sp>
      <p:pic>
        <p:nvPicPr>
          <p:cNvPr id="9" name="Picture 2" descr="D:\Sandra - školska ppt\FIZIKA8_U\8_I_4.tif">
            <a:extLst>
              <a:ext uri="{FF2B5EF4-FFF2-40B4-BE49-F238E27FC236}">
                <a16:creationId xmlns:a16="http://schemas.microsoft.com/office/drawing/2014/main" id="{988B4652-D131-3821-7C37-6F88FEC08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185" y="0"/>
            <a:ext cx="4598505" cy="214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52640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691EC7E-AE8A-5D63-56AD-D18FDCE2F0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Volumen</a:t>
            </a:r>
            <a:r>
              <a:rPr lang="hr-HR" altLang="en-U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tekućine</a:t>
            </a:r>
            <a:r>
              <a:rPr lang="hr-HR" altLang="en-U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i </a:t>
            </a:r>
            <a:r>
              <a:rPr lang="hr-HR" altLang="en-US" sz="2800" b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nepravilnih tijela</a:t>
            </a:r>
            <a:r>
              <a:rPr lang="en-US" altLang="en-US" sz="2800" b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mjerimo</a:t>
            </a:r>
            <a:r>
              <a:rPr lang="en-US" altLang="en-U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menzurom</a:t>
            </a:r>
            <a:r>
              <a:rPr lang="en-US" altLang="en-U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dirty="0"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hr-HR" altLang="en-US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  </a:t>
            </a:r>
            <a:r>
              <a:rPr lang="hr-HR" altLang="en-US" sz="2800" b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menzura</a:t>
            </a:r>
            <a:r>
              <a:rPr lang="hr-HR" altLang="en-U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- </a:t>
            </a:r>
            <a:r>
              <a:rPr lang="en-US" altLang="en-US" sz="28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staklena</a:t>
            </a:r>
            <a:r>
              <a:rPr lang="en-US" altLang="en-U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posuda</a:t>
            </a:r>
            <a:r>
              <a:rPr lang="en-US" altLang="en-U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na</a:t>
            </a:r>
            <a:r>
              <a:rPr lang="en-US" altLang="en-U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kojoj</a:t>
            </a:r>
            <a:r>
              <a:rPr lang="en-US" altLang="en-U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je </a:t>
            </a:r>
            <a:r>
              <a:rPr lang="en-US" altLang="en-US" sz="28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ispisana</a:t>
            </a:r>
            <a:endParaRPr lang="en-US" altLang="en-US" sz="2800" dirty="0"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  </a:t>
            </a:r>
            <a:r>
              <a:rPr lang="en-US" altLang="en-US" sz="28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mjerna</a:t>
            </a:r>
            <a:r>
              <a:rPr lang="en-US" altLang="en-U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ljestvica</a:t>
            </a:r>
            <a:r>
              <a:rPr lang="en-US" altLang="en-U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za </a:t>
            </a:r>
            <a:r>
              <a:rPr lang="en-US" altLang="en-US" sz="28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volumen</a:t>
            </a:r>
            <a:r>
              <a:rPr lang="hr-HR" altLang="en-U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(najčešće u </a:t>
            </a:r>
            <a:r>
              <a:rPr lang="hr-HR" altLang="en-US" sz="28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mL</a:t>
            </a:r>
            <a:r>
              <a:rPr lang="hr-HR" altLang="en-U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= cm³)</a:t>
            </a:r>
            <a:r>
              <a:rPr lang="en-US" altLang="en-US" sz="28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.</a:t>
            </a:r>
            <a:endParaRPr lang="hr-HR" altLang="en-US" sz="2800" dirty="0"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hr-HR" altLang="en-US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				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hr-HR" altLang="en-US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				</a:t>
            </a:r>
            <a:r>
              <a:rPr lang="hr-HR" altLang="en-US" b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1 L = 1 dm</a:t>
            </a:r>
            <a:r>
              <a:rPr lang="en-US" altLang="en-US" b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³</a:t>
            </a:r>
            <a:endParaRPr lang="hr-HR" altLang="en-US" b="1" dirty="0"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hr-HR" altLang="en-US" sz="2800" b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				1 </a:t>
            </a:r>
            <a:r>
              <a:rPr lang="hr-HR" altLang="en-US" sz="2800" b="1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mL</a:t>
            </a:r>
            <a:r>
              <a:rPr lang="hr-HR" altLang="en-US" sz="2800" b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= 1 cm</a:t>
            </a:r>
            <a:r>
              <a:rPr lang="en-US" altLang="en-US" sz="2800" b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³</a:t>
            </a:r>
          </a:p>
          <a:p>
            <a:endParaRPr lang="hr-HR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D19684BD-371B-7EE2-63D3-503D6E36BC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8568" y="2465202"/>
            <a:ext cx="20574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4879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FC7BA48-E6BE-842E-AB1D-A74F9BE18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A6544DF-9084-E86D-B9F6-848FA114DC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Naslov 1">
            <a:extLst>
              <a:ext uri="{FF2B5EF4-FFF2-40B4-BE49-F238E27FC236}">
                <a16:creationId xmlns:a16="http://schemas.microsoft.com/office/drawing/2014/main" id="{806B8EBB-3886-71CD-E908-0630AC773480}"/>
              </a:ext>
            </a:extLst>
          </p:cNvPr>
          <p:cNvSpPr txBox="1">
            <a:spLocks/>
          </p:cNvSpPr>
          <p:nvPr/>
        </p:nvSpPr>
        <p:spPr>
          <a:xfrm>
            <a:off x="1082351" y="829570"/>
            <a:ext cx="10965209" cy="6628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40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lef" panose="00000500000000000000" pitchFamily="2" charset="-79"/>
              </a:rPr>
              <a:t>Serijski spoj trošila </a:t>
            </a:r>
            <a:endParaRPr lang="hr-HR" sz="40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lef" panose="00000500000000000000" pitchFamily="2" charset="-79"/>
            </a:endParaRPr>
          </a:p>
        </p:txBody>
      </p:sp>
      <p:sp>
        <p:nvSpPr>
          <p:cNvPr id="5" name="Zvijezda s 5 krakova 3">
            <a:extLst>
              <a:ext uri="{FF2B5EF4-FFF2-40B4-BE49-F238E27FC236}">
                <a16:creationId xmlns:a16="http://schemas.microsoft.com/office/drawing/2014/main" id="{D4F0889D-69D3-EEAB-E1B7-0409840F78ED}"/>
              </a:ext>
            </a:extLst>
          </p:cNvPr>
          <p:cNvSpPr/>
          <p:nvPr/>
        </p:nvSpPr>
        <p:spPr>
          <a:xfrm>
            <a:off x="167951" y="703798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600" b="1" dirty="0">
                <a:solidFill>
                  <a:srgbClr val="FCF26A"/>
                </a:solidFill>
                <a:latin typeface="Alef" panose="00000500000000000000" pitchFamily="2" charset="-79"/>
                <a:cs typeface="Alef" panose="00000500000000000000" pitchFamily="2" charset="-79"/>
              </a:rPr>
              <a:t>1</a:t>
            </a:r>
          </a:p>
        </p:txBody>
      </p:sp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id="{E41824FC-EEC5-410F-D206-4DB79A12638D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</a:pPr>
            <a:r>
              <a:rPr lang="hr-HR" sz="3200"/>
              <a:t>Žaruljice su spojene u nizu jedna za drugom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hr-HR" sz="3200"/>
          </a:p>
          <a:p>
            <a:pPr>
              <a:buFont typeface="Wingdings" pitchFamily="2" charset="2"/>
              <a:buChar char="§"/>
            </a:pPr>
            <a:r>
              <a:rPr lang="hr-HR" sz="3200">
                <a:solidFill>
                  <a:prstClr val="black"/>
                </a:solidFill>
                <a:cs typeface="Arial" charset="0"/>
              </a:rPr>
              <a:t>Sve žaruljice svijetle jednako.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hr-HR" sz="3200"/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SzPct val="70000"/>
              <a:buFont typeface="Wingdings" pitchFamily="2" charset="2"/>
              <a:buChar char="§"/>
            </a:pPr>
            <a:r>
              <a:rPr lang="hr-HR" sz="3200">
                <a:solidFill>
                  <a:prstClr val="black"/>
                </a:solidFill>
                <a:cs typeface="Arial" charset="0"/>
              </a:rPr>
              <a:t>Dodavanjem žaruljica, sjaj se smanjuje.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SzPct val="70000"/>
              <a:buFont typeface="Wingdings" pitchFamily="2" charset="2"/>
              <a:buChar char="§"/>
            </a:pPr>
            <a:r>
              <a:rPr lang="hr-HR" sz="3200"/>
              <a:t>Pregori li jedna serijski spojena žaruljica, ostale žaruljice neće svijetliti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hr-HR" sz="3200" dirty="0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64C45B4F-F191-AA03-FA88-7F934C0C9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4225" y="808892"/>
            <a:ext cx="3446728" cy="2793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22357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5F35869-6915-0FA3-0CFB-62D994723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18FE9E9-2108-CC3A-9C8E-6C3EE60AB9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Naslov 1">
            <a:extLst>
              <a:ext uri="{FF2B5EF4-FFF2-40B4-BE49-F238E27FC236}">
                <a16:creationId xmlns:a16="http://schemas.microsoft.com/office/drawing/2014/main" id="{D4A65B76-0D06-FCB6-29FA-A87B1D9C9E7B}"/>
              </a:ext>
            </a:extLst>
          </p:cNvPr>
          <p:cNvSpPr txBox="1">
            <a:spLocks/>
          </p:cNvSpPr>
          <p:nvPr/>
        </p:nvSpPr>
        <p:spPr>
          <a:xfrm>
            <a:off x="1082351" y="829570"/>
            <a:ext cx="10965209" cy="6628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40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lef" panose="00000500000000000000" pitchFamily="2" charset="-79"/>
              </a:rPr>
              <a:t>Paralelan spoj trošila </a:t>
            </a:r>
            <a:endParaRPr lang="hr-HR" sz="40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lef" panose="00000500000000000000" pitchFamily="2" charset="-79"/>
            </a:endParaRPr>
          </a:p>
        </p:txBody>
      </p:sp>
      <p:sp>
        <p:nvSpPr>
          <p:cNvPr id="5" name="Zvijezda s 5 krakova 3">
            <a:extLst>
              <a:ext uri="{FF2B5EF4-FFF2-40B4-BE49-F238E27FC236}">
                <a16:creationId xmlns:a16="http://schemas.microsoft.com/office/drawing/2014/main" id="{B166C593-6FAC-C20D-EADB-B50E05743206}"/>
              </a:ext>
            </a:extLst>
          </p:cNvPr>
          <p:cNvSpPr/>
          <p:nvPr/>
        </p:nvSpPr>
        <p:spPr>
          <a:xfrm>
            <a:off x="167951" y="703798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600" b="1" dirty="0">
                <a:solidFill>
                  <a:srgbClr val="FCF26A"/>
                </a:solidFill>
                <a:latin typeface="Alef" panose="00000500000000000000" pitchFamily="2" charset="-79"/>
                <a:cs typeface="Alef" panose="00000500000000000000" pitchFamily="2" charset="-79"/>
              </a:rPr>
              <a:t>1</a:t>
            </a:r>
          </a:p>
        </p:txBody>
      </p:sp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id="{A261A7E2-384E-29CD-486C-39BC56633FB9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SzPct val="70000"/>
              <a:buFont typeface="Wingdings" pitchFamily="2" charset="2"/>
              <a:buChar char="§"/>
            </a:pPr>
            <a:r>
              <a:rPr lang="hr-HR" sz="3200">
                <a:cs typeface="Arial" charset="0"/>
              </a:rPr>
              <a:t>Žaruljice su spojene usporedno. </a:t>
            </a:r>
          </a:p>
          <a:p>
            <a:pPr>
              <a:lnSpc>
                <a:spcPct val="150000"/>
              </a:lnSpc>
              <a:buSzPct val="70000"/>
              <a:buFont typeface="Wingdings" pitchFamily="2" charset="2"/>
              <a:buChar char="§"/>
            </a:pPr>
            <a:r>
              <a:rPr lang="hr-HR" sz="3200">
                <a:cs typeface="Arial" charset="0"/>
              </a:rPr>
              <a:t> Sve žaruljice svijetle jednako.</a:t>
            </a:r>
          </a:p>
          <a:p>
            <a:pPr>
              <a:lnSpc>
                <a:spcPct val="150000"/>
              </a:lnSpc>
              <a:buSzPct val="70000"/>
              <a:buFont typeface="Wingdings" pitchFamily="2" charset="2"/>
              <a:buChar char="§"/>
            </a:pPr>
            <a:r>
              <a:rPr lang="hr-HR" sz="3200">
                <a:cs typeface="Arial" charset="0"/>
              </a:rPr>
              <a:t> Dodavanjem žaruljica, sjaj se ne mijenja.</a:t>
            </a:r>
          </a:p>
          <a:p>
            <a:pPr>
              <a:lnSpc>
                <a:spcPct val="150000"/>
              </a:lnSpc>
              <a:buSzPct val="70000"/>
              <a:buFont typeface="Wingdings" pitchFamily="2" charset="2"/>
              <a:buChar char="§"/>
            </a:pPr>
            <a:r>
              <a:rPr lang="hr-HR" sz="3200">
                <a:cs typeface="Arial" charset="0"/>
              </a:rPr>
              <a:t> Pregorijevanjem jedne žaruljice ostale žaruljice svijetle.</a:t>
            </a:r>
          </a:p>
          <a:p>
            <a:pPr>
              <a:buFont typeface="Wingdings" pitchFamily="2" charset="2"/>
              <a:buChar char="§"/>
            </a:pPr>
            <a:endParaRPr lang="en-US" sz="3200"/>
          </a:p>
          <a:p>
            <a:pPr>
              <a:buFont typeface="Wingdings" pitchFamily="2" charset="2"/>
              <a:buChar char="§"/>
            </a:pPr>
            <a:endParaRPr lang="hr-HR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1F7C332F-C403-AFC4-2A74-143961F07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082" y="938260"/>
            <a:ext cx="3812755" cy="309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858754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id="{D8D132CE-6F03-9E21-7CED-6D43686AA97C}"/>
              </a:ext>
            </a:extLst>
          </p:cNvPr>
          <p:cNvSpPr txBox="1">
            <a:spLocks/>
          </p:cNvSpPr>
          <p:nvPr/>
        </p:nvSpPr>
        <p:spPr>
          <a:xfrm>
            <a:off x="1269920" y="764674"/>
            <a:ext cx="8905711" cy="8535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/>
              <a:t>		</a:t>
            </a:r>
            <a:endParaRPr lang="hr-HR" dirty="0"/>
          </a:p>
        </p:txBody>
      </p:sp>
      <p:sp>
        <p:nvSpPr>
          <p:cNvPr id="5" name="Rezervirano mjesto sadržaja 2">
            <a:extLst>
              <a:ext uri="{FF2B5EF4-FFF2-40B4-BE49-F238E27FC236}">
                <a16:creationId xmlns:a16="http://schemas.microsoft.com/office/drawing/2014/main" id="{BCFFD3B3-F8CB-B713-125A-DF12D10D59C4}"/>
              </a:ext>
            </a:extLst>
          </p:cNvPr>
          <p:cNvSpPr txBox="1">
            <a:spLocks/>
          </p:cNvSpPr>
          <p:nvPr/>
        </p:nvSpPr>
        <p:spPr>
          <a:xfrm>
            <a:off x="409185" y="493867"/>
            <a:ext cx="10081846" cy="40640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hr-HR" sz="3200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hr-HR" sz="3200" dirty="0"/>
              <a:t>Žaruljica svijetli          predmet je načinjen od tvari koja provodi električnu struju         </a:t>
            </a:r>
            <a:r>
              <a:rPr lang="hr-HR" sz="3200" b="1" dirty="0">
                <a:solidFill>
                  <a:srgbClr val="000099"/>
                </a:solidFill>
              </a:rPr>
              <a:t>VODIČ</a:t>
            </a:r>
            <a:r>
              <a:rPr lang="hr-HR" sz="3200" dirty="0"/>
              <a:t> (svi metali, tlo, grafit, ljudsko tijelo, zrak u posebnim uvjetima)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hr-HR" sz="32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hr-HR" sz="3200" dirty="0"/>
              <a:t>Žaruljica ne svijetli          predmet je načinjen od tvari koja  ne provodi eklektičnu struju         </a:t>
            </a:r>
            <a:r>
              <a:rPr lang="hr-HR" sz="3200" b="1" dirty="0">
                <a:solidFill>
                  <a:srgbClr val="000099"/>
                </a:solidFill>
              </a:rPr>
              <a:t>IZOLATOR </a:t>
            </a:r>
            <a:r>
              <a:rPr lang="hr-HR" sz="3200" dirty="0"/>
              <a:t>(tkanina, suho drvo, plastika, porculan, guma …)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A25976BD-1CB6-6FAC-4DD7-319C615D65B0}"/>
              </a:ext>
            </a:extLst>
          </p:cNvPr>
          <p:cNvSpPr txBox="1"/>
          <p:nvPr/>
        </p:nvSpPr>
        <p:spPr>
          <a:xfrm>
            <a:off x="5710335" y="38535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r-HR" dirty="0"/>
          </a:p>
        </p:txBody>
      </p:sp>
      <p:cxnSp>
        <p:nvCxnSpPr>
          <p:cNvPr id="8" name="Ravni poveznik sa strelicom 7">
            <a:extLst>
              <a:ext uri="{FF2B5EF4-FFF2-40B4-BE49-F238E27FC236}">
                <a16:creationId xmlns:a16="http://schemas.microsoft.com/office/drawing/2014/main" id="{45E53EC0-85E1-557E-7FED-F5F94204599D}"/>
              </a:ext>
            </a:extLst>
          </p:cNvPr>
          <p:cNvCxnSpPr/>
          <p:nvPr/>
        </p:nvCxnSpPr>
        <p:spPr>
          <a:xfrm>
            <a:off x="3196074" y="1351113"/>
            <a:ext cx="550986" cy="0"/>
          </a:xfrm>
          <a:prstGeom prst="straightConnector1">
            <a:avLst/>
          </a:prstGeom>
          <a:ln w="38100"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avni poveznik sa strelicom 8">
            <a:extLst>
              <a:ext uri="{FF2B5EF4-FFF2-40B4-BE49-F238E27FC236}">
                <a16:creationId xmlns:a16="http://schemas.microsoft.com/office/drawing/2014/main" id="{FC16DA27-99ED-65FD-9C5F-2AE2593B4223}"/>
              </a:ext>
            </a:extLst>
          </p:cNvPr>
          <p:cNvCxnSpPr/>
          <p:nvPr/>
        </p:nvCxnSpPr>
        <p:spPr>
          <a:xfrm>
            <a:off x="4714896" y="1728414"/>
            <a:ext cx="584959" cy="0"/>
          </a:xfrm>
          <a:prstGeom prst="straightConnector1">
            <a:avLst/>
          </a:prstGeom>
          <a:ln w="38100"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avni poveznik sa strelicom 9">
            <a:extLst>
              <a:ext uri="{FF2B5EF4-FFF2-40B4-BE49-F238E27FC236}">
                <a16:creationId xmlns:a16="http://schemas.microsoft.com/office/drawing/2014/main" id="{55C991A3-B4CC-B8D0-D867-C41D4EA16A4B}"/>
              </a:ext>
            </a:extLst>
          </p:cNvPr>
          <p:cNvCxnSpPr/>
          <p:nvPr/>
        </p:nvCxnSpPr>
        <p:spPr>
          <a:xfrm>
            <a:off x="3676039" y="3364637"/>
            <a:ext cx="550986" cy="0"/>
          </a:xfrm>
          <a:prstGeom prst="straightConnector1">
            <a:avLst/>
          </a:prstGeom>
          <a:ln w="38100"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avni poveznik sa strelicom 10">
            <a:extLst>
              <a:ext uri="{FF2B5EF4-FFF2-40B4-BE49-F238E27FC236}">
                <a16:creationId xmlns:a16="http://schemas.microsoft.com/office/drawing/2014/main" id="{242FF166-B591-1664-F94B-10665DE56D8A}"/>
              </a:ext>
            </a:extLst>
          </p:cNvPr>
          <p:cNvCxnSpPr/>
          <p:nvPr/>
        </p:nvCxnSpPr>
        <p:spPr>
          <a:xfrm>
            <a:off x="5271623" y="3844665"/>
            <a:ext cx="550986" cy="0"/>
          </a:xfrm>
          <a:prstGeom prst="straightConnector1">
            <a:avLst/>
          </a:prstGeom>
          <a:ln w="38100"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zervirano mjesto sadržaja 2">
            <a:extLst>
              <a:ext uri="{FF2B5EF4-FFF2-40B4-BE49-F238E27FC236}">
                <a16:creationId xmlns:a16="http://schemas.microsoft.com/office/drawing/2014/main" id="{236577B7-9780-CEAB-26A5-6DFD481284A6}"/>
              </a:ext>
            </a:extLst>
          </p:cNvPr>
          <p:cNvSpPr txBox="1">
            <a:spLocks/>
          </p:cNvSpPr>
          <p:nvPr/>
        </p:nvSpPr>
        <p:spPr>
          <a:xfrm>
            <a:off x="525789" y="4806250"/>
            <a:ext cx="9351188" cy="20881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</a:pPr>
            <a:r>
              <a:rPr lang="hr-HR" sz="3200" b="1" dirty="0">
                <a:solidFill>
                  <a:srgbClr val="000099"/>
                </a:solidFill>
              </a:rPr>
              <a:t>Elektroliti</a:t>
            </a:r>
            <a:r>
              <a:rPr lang="hr-HR" sz="3200" dirty="0"/>
              <a:t> su otopine koje provode  električnu struju. (voda iz vodovodne cijevi, otopine soli,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sz="3200" dirty="0"/>
              <a:t>  kiselina ili lužina) </a:t>
            </a:r>
          </a:p>
          <a:p>
            <a:endParaRPr lang="hr-HR" sz="3200" dirty="0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4B03A6AD-5EAC-4036-52A5-1C3872403D0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3004" y="4222875"/>
            <a:ext cx="2451955" cy="2564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9635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sadržaja 2">
            <a:extLst>
              <a:ext uri="{FF2B5EF4-FFF2-40B4-BE49-F238E27FC236}">
                <a16:creationId xmlns:a16="http://schemas.microsoft.com/office/drawing/2014/main" id="{D0CAA41A-392D-55A0-1196-805DE43F0442}"/>
              </a:ext>
            </a:extLst>
          </p:cNvPr>
          <p:cNvSpPr txBox="1">
            <a:spLocks/>
          </p:cNvSpPr>
          <p:nvPr/>
        </p:nvSpPr>
        <p:spPr>
          <a:xfrm>
            <a:off x="1198261" y="116099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r-HR" sz="3200"/>
              <a:t>Učinci električne struje mogu biti: svjetlosni, toplinski, zvučni, mehanički i kemijski. </a:t>
            </a:r>
            <a:endParaRPr lang="hr-HR" sz="3200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7ECA7F55-BE43-6FEF-B292-676E0633B97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54797" y="2258196"/>
            <a:ext cx="2872545" cy="1450706"/>
          </a:xfrm>
          <a:prstGeom prst="rect">
            <a:avLst/>
          </a:prstGeom>
        </p:spPr>
      </p:pic>
      <p:pic>
        <p:nvPicPr>
          <p:cNvPr id="7" name="Picture 2" descr="Lightbulb, Bulb, Light, Idea, Energy, Power, Innovation">
            <a:extLst>
              <a:ext uri="{FF2B5EF4-FFF2-40B4-BE49-F238E27FC236}">
                <a16:creationId xmlns:a16="http://schemas.microsoft.com/office/drawing/2014/main" id="{9CBA8E7E-92C9-6A03-5DEF-6908B1D23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837" y="2212208"/>
            <a:ext cx="2434107" cy="146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www.e-sfera.hr/dodatni-digitalni-sadrzaji/f591f392-c306-4f72-9685-91bfa5826c7f/assets/image/elektricni_toster.jpg">
            <a:extLst>
              <a:ext uri="{FF2B5EF4-FFF2-40B4-BE49-F238E27FC236}">
                <a16:creationId xmlns:a16="http://schemas.microsoft.com/office/drawing/2014/main" id="{5A723F9E-1A49-CBA5-4B29-819B75D99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174" y="4005535"/>
            <a:ext cx="1410887" cy="211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s://www.e-sfera.hr/dodatni-digitalni-sadrzaji/f591f392-c306-4f72-9685-91bfa5826c7f/assets/image/glacalo.jpg">
            <a:extLst>
              <a:ext uri="{FF2B5EF4-FFF2-40B4-BE49-F238E27FC236}">
                <a16:creationId xmlns:a16="http://schemas.microsoft.com/office/drawing/2014/main" id="{C71C25BC-64F2-2950-6EB9-7F2BDDC23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539" y="3961402"/>
            <a:ext cx="2755050" cy="222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ttps://www.e-sfera.hr/dodatni-digitalni-sadrzaji/f591f392-c306-4f72-9685-91bfa5826c7f/assets/image/grijalica.jpg">
            <a:extLst>
              <a:ext uri="{FF2B5EF4-FFF2-40B4-BE49-F238E27FC236}">
                <a16:creationId xmlns:a16="http://schemas.microsoft.com/office/drawing/2014/main" id="{1A871EF8-7BCA-73D5-B659-F34F8F6A8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58" y="2103436"/>
            <a:ext cx="2329712" cy="1760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s://www.e-sfera.hr/dodatni-digitalni-sadrzaji/f591f392-c306-4f72-9685-91bfa5826c7f/assets/image/ploca_za_kuhanje.jpg">
            <a:extLst>
              <a:ext uri="{FF2B5EF4-FFF2-40B4-BE49-F238E27FC236}">
                <a16:creationId xmlns:a16="http://schemas.microsoft.com/office/drawing/2014/main" id="{48922BEA-8FFB-00E2-9FFD-B822FAB72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837" y="4508768"/>
            <a:ext cx="2523231" cy="1682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45283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5">
            <a:extLst>
              <a:ext uri="{FF2B5EF4-FFF2-40B4-BE49-F238E27FC236}">
                <a16:creationId xmlns:a16="http://schemas.microsoft.com/office/drawing/2014/main" id="{5FB2B505-39C2-D638-D041-DC6FA80E62E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14905" y="2841682"/>
            <a:ext cx="2381365" cy="1786072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51592BF9-2BB5-0FA2-D4B4-445C707FE2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590" y="2815769"/>
            <a:ext cx="2701385" cy="1800923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6272A146-B236-3DCB-B86C-272D858F1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6523" y="868610"/>
            <a:ext cx="97235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sr-Latn-RS" sz="3600" dirty="0">
                <a:solidFill>
                  <a:srgbClr val="000099"/>
                </a:solidFill>
                <a:latin typeface="+mn-lt"/>
                <a:cs typeface="Arial" panose="020B0604020202020204" pitchFamily="34" charset="0"/>
              </a:rPr>
              <a:t>Svjetlosni i toplinski</a:t>
            </a:r>
            <a:r>
              <a:rPr lang="hr-HR" altLang="sr-Latn-RS" sz="3600" dirty="0">
                <a:solidFill>
                  <a:srgbClr val="000099"/>
                </a:solidFill>
                <a:latin typeface="+mn-lt"/>
                <a:cs typeface="Arial" panose="020B0604020202020204" pitchFamily="34" charset="0"/>
              </a:rPr>
              <a:t> učinci električne struje</a:t>
            </a:r>
            <a:endParaRPr lang="en-US" altLang="sr-Latn-RS" sz="3600" dirty="0">
              <a:solidFill>
                <a:srgbClr val="000099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49CD64EB-922B-64DB-A30D-30C8D4AFE820}"/>
              </a:ext>
            </a:extLst>
          </p:cNvPr>
          <p:cNvSpPr txBox="1"/>
          <p:nvPr/>
        </p:nvSpPr>
        <p:spPr>
          <a:xfrm>
            <a:off x="1326523" y="1790163"/>
            <a:ext cx="8435662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r-HR" altLang="sr-Latn-RS" sz="2800" dirty="0">
                <a:cs typeface="Arial" panose="020B0604020202020204" pitchFamily="34" charset="0"/>
              </a:rPr>
              <a:t>Prolaskom struje kroz žaruljicu, ona svijetli i zagrijava se.</a:t>
            </a:r>
            <a:endParaRPr lang="en-US" altLang="sr-Latn-RS" sz="2800" dirty="0">
              <a:cs typeface="Arial" panose="020B0604020202020204" pitchFamily="34" charset="0"/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9F63EADB-C8F5-CD22-EE52-D4C1E66D7124}"/>
              </a:ext>
            </a:extLst>
          </p:cNvPr>
          <p:cNvSpPr txBox="1"/>
          <p:nvPr/>
        </p:nvSpPr>
        <p:spPr>
          <a:xfrm>
            <a:off x="1082352" y="5231822"/>
            <a:ext cx="98518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dirty="0"/>
              <a:t>Led žarulje se manje zagrijavaju od klasičnih žarulja sa žarnom niti i zato troše manje električne energije. </a:t>
            </a:r>
          </a:p>
        </p:txBody>
      </p:sp>
    </p:spTree>
    <p:extLst>
      <p:ext uri="{BB962C8B-B14F-4D97-AF65-F5344CB8AC3E}">
        <p14:creationId xmlns:p14="http://schemas.microsoft.com/office/powerpoint/2010/main" val="18245158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2BA557C-4BD2-8B56-A9F5-EEE82E1DED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2300" y="946149"/>
            <a:ext cx="665714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hr-HR" altLang="sr-Latn-RS" sz="36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Kemijski  učinak  električne struje</a:t>
            </a:r>
            <a:endParaRPr lang="en-US" altLang="sr-Latn-RS" sz="36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anose="020B0604020202020204" pitchFamily="34" charset="0"/>
            </a:endParaRP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BC0D2C72-5FC7-B547-F086-1DCE4E6A51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3638" y="4876801"/>
            <a:ext cx="7994240" cy="1318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hr-HR" altLang="sr-Latn-RS" sz="2800" dirty="0">
                <a:latin typeface="+mn-lt"/>
                <a:cs typeface="Arial" panose="020B0604020202020204" pitchFamily="34" charset="0"/>
              </a:rPr>
              <a:t>Osim što žaruljica svijetli, na uronjenim krajevima žice</a:t>
            </a:r>
          </a:p>
          <a:p>
            <a:pPr algn="ctr">
              <a:lnSpc>
                <a:spcPct val="150000"/>
              </a:lnSpc>
            </a:pPr>
            <a:r>
              <a:rPr lang="hr-HR" altLang="sr-Latn-RS" sz="2800" dirty="0">
                <a:latin typeface="+mn-lt"/>
                <a:cs typeface="Arial" panose="020B0604020202020204" pitchFamily="34" charset="0"/>
              </a:rPr>
              <a:t>pojave se mjehurići plina dok teče struja. </a:t>
            </a:r>
            <a:endParaRPr lang="hr-HR" altLang="sr-Latn-RS" sz="2400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3A2FD486-0BE7-3387-FD4F-7FF198766D7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92642" y="1618198"/>
            <a:ext cx="3079359" cy="2953854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A7F3E98F-0E73-8052-976D-778A6A24B58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63637" y="1897229"/>
            <a:ext cx="2771270" cy="260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50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B59329-06ED-C554-ED25-C5BD9DC3BE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760" y="190377"/>
            <a:ext cx="22403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r-HR" altLang="sr-Latn-RS" sz="36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Kratki spoj</a:t>
            </a:r>
            <a:endParaRPr lang="en-US" altLang="sr-Latn-RS" sz="36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2CE38437-0247-8D41-FB62-4794E6C4F6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451" y="781033"/>
            <a:ext cx="8693534" cy="67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sr-Latn-RS" sz="2800" dirty="0">
                <a:latin typeface="+mn-lt"/>
                <a:cs typeface="Arial" panose="020B0604020202020204" pitchFamily="34" charset="0"/>
              </a:rPr>
              <a:t>Što se događa sa žaruljicom kada uključimo dodatni vodič?</a:t>
            </a:r>
            <a:endParaRPr lang="hr-HR" altLang="sr-Latn-RS" sz="2800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AB1EB22F-EB8B-3825-CE15-82DEF225D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1186" y="-265733"/>
            <a:ext cx="26670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4">
            <a:extLst>
              <a:ext uri="{FF2B5EF4-FFF2-40B4-BE49-F238E27FC236}">
                <a16:creationId xmlns:a16="http://schemas.microsoft.com/office/drawing/2014/main" id="{33BF8C28-5BF2-69E2-DD66-8D220C043A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493" y="4231979"/>
            <a:ext cx="7369556" cy="3596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hr-HR" altLang="sr-Latn-RS" sz="3200" dirty="0">
                <a:latin typeface="+mn-lt"/>
                <a:cs typeface="Arial" panose="020B0604020202020204" pitchFamily="34" charset="0"/>
              </a:rPr>
              <a:t>Kratki spoj nastaje uslijed:</a:t>
            </a:r>
          </a:p>
          <a:p>
            <a:pPr marL="342900" indent="-342900">
              <a:lnSpc>
                <a:spcPct val="150000"/>
              </a:lnSpc>
              <a:buSzPct val="70000"/>
              <a:buFont typeface="Wingdings" panose="05000000000000000000" pitchFamily="2" charset="2"/>
              <a:buChar char="§"/>
            </a:pPr>
            <a:r>
              <a:rPr lang="hr-HR" altLang="sr-Latn-RS" sz="3200" dirty="0">
                <a:latin typeface="+mn-lt"/>
                <a:cs typeface="Arial" panose="020B0604020202020204" pitchFamily="34" charset="0"/>
              </a:rPr>
              <a:t> Spoja dva voda oštećene izolacije.</a:t>
            </a:r>
          </a:p>
          <a:p>
            <a:pPr marL="342900" indent="-342900">
              <a:lnSpc>
                <a:spcPct val="150000"/>
              </a:lnSpc>
              <a:buSzPct val="70000"/>
              <a:buFont typeface="Wingdings" panose="05000000000000000000" pitchFamily="2" charset="2"/>
              <a:buChar char="§"/>
            </a:pPr>
            <a:r>
              <a:rPr lang="hr-HR" altLang="sr-Latn-RS" sz="3200" dirty="0">
                <a:latin typeface="+mn-lt"/>
                <a:cs typeface="Arial" panose="020B0604020202020204" pitchFamily="34" charset="0"/>
              </a:rPr>
              <a:t> Vrlo snažne struje koja zagrijava vodove.</a:t>
            </a:r>
          </a:p>
          <a:p>
            <a:endParaRPr lang="hr-HR" altLang="sr-Latn-RS" sz="3200" dirty="0">
              <a:latin typeface="+mn-lt"/>
              <a:cs typeface="Arial" panose="020B0604020202020204" pitchFamily="34" charset="0"/>
            </a:endParaRPr>
          </a:p>
          <a:p>
            <a:endParaRPr lang="en-US" altLang="sr-Latn-RS" sz="2400" dirty="0">
              <a:latin typeface="+mn-lt"/>
            </a:endParaRPr>
          </a:p>
        </p:txBody>
      </p:sp>
      <p:grpSp>
        <p:nvGrpSpPr>
          <p:cNvPr id="10" name="Group 6">
            <a:extLst>
              <a:ext uri="{FF2B5EF4-FFF2-40B4-BE49-F238E27FC236}">
                <a16:creationId xmlns:a16="http://schemas.microsoft.com/office/drawing/2014/main" id="{31688276-11F2-AF04-CBC8-EF02E1BE83B5}"/>
              </a:ext>
            </a:extLst>
          </p:cNvPr>
          <p:cNvGrpSpPr>
            <a:grpSpLocks/>
          </p:cNvGrpSpPr>
          <p:nvPr/>
        </p:nvGrpSpPr>
        <p:grpSpPr bwMode="auto">
          <a:xfrm>
            <a:off x="8462918" y="4645401"/>
            <a:ext cx="3124200" cy="1973478"/>
            <a:chOff x="714348" y="1267820"/>
            <a:chExt cx="4364656" cy="3572455"/>
          </a:xfrm>
        </p:grpSpPr>
        <p:pic>
          <p:nvPicPr>
            <p:cNvPr id="11" name="Picture 2" descr="D:\Sandra - školska ppt\FIZIKA8_U\8_I_16.tif">
              <a:extLst>
                <a:ext uri="{FF2B5EF4-FFF2-40B4-BE49-F238E27FC236}">
                  <a16:creationId xmlns:a16="http://schemas.microsoft.com/office/drawing/2014/main" id="{93C4FE9B-09F1-6EDD-D568-4FD41EF566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348" y="1785926"/>
              <a:ext cx="4364656" cy="3054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3">
              <a:extLst>
                <a:ext uri="{FF2B5EF4-FFF2-40B4-BE49-F238E27FC236}">
                  <a16:creationId xmlns:a16="http://schemas.microsoft.com/office/drawing/2014/main" id="{306F017D-4ED3-CDB0-83C6-CCAF4BB129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7224" y="1282733"/>
              <a:ext cx="584949" cy="668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hr-HR" altLang="sr-Latn-RS" dirty="0">
                  <a:latin typeface="Calibri" panose="020F0502020204030204" pitchFamily="34" charset="0"/>
                </a:rPr>
                <a:t>a) </a:t>
              </a:r>
              <a:endParaRPr lang="en-US" altLang="sr-Latn-RS" dirty="0">
                <a:latin typeface="Calibri" panose="020F0502020204030204" pitchFamily="34" charset="0"/>
              </a:endParaRPr>
            </a:p>
          </p:txBody>
        </p:sp>
        <p:sp>
          <p:nvSpPr>
            <p:cNvPr id="13" name="TextBox 4">
              <a:extLst>
                <a:ext uri="{FF2B5EF4-FFF2-40B4-BE49-F238E27FC236}">
                  <a16:creationId xmlns:a16="http://schemas.microsoft.com/office/drawing/2014/main" id="{68FCCEE7-AA79-DE6B-5E97-04DE9B7ED6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3173" y="1267820"/>
              <a:ext cx="600627" cy="668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hr-HR" altLang="sr-Latn-RS" dirty="0">
                  <a:latin typeface="Calibri" panose="020F0502020204030204" pitchFamily="34" charset="0"/>
                </a:rPr>
                <a:t>b) </a:t>
              </a:r>
              <a:endParaRPr lang="en-US" altLang="sr-Latn-RS" dirty="0">
                <a:latin typeface="Calibri" panose="020F0502020204030204" pitchFamily="34" charset="0"/>
              </a:endParaRPr>
            </a:p>
          </p:txBody>
        </p:sp>
        <p:sp>
          <p:nvSpPr>
            <p:cNvPr id="14" name="TextBox 5">
              <a:extLst>
                <a:ext uri="{FF2B5EF4-FFF2-40B4-BE49-F238E27FC236}">
                  <a16:creationId xmlns:a16="http://schemas.microsoft.com/office/drawing/2014/main" id="{98C744AC-904B-7809-0554-6F18448352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52142" y="1267820"/>
              <a:ext cx="567034" cy="668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hr-HR" altLang="sr-Latn-RS" dirty="0">
                  <a:latin typeface="Calibri" panose="020F0502020204030204" pitchFamily="34" charset="0"/>
                </a:rPr>
                <a:t>c) </a:t>
              </a:r>
              <a:endParaRPr lang="en-US" altLang="sr-Latn-RS" dirty="0">
                <a:latin typeface="Calibri" panose="020F0502020204030204" pitchFamily="34" charset="0"/>
              </a:endParaRPr>
            </a:p>
          </p:txBody>
        </p:sp>
      </p:grpSp>
      <p:sp>
        <p:nvSpPr>
          <p:cNvPr id="15" name="TextBox 7">
            <a:extLst>
              <a:ext uri="{FF2B5EF4-FFF2-40B4-BE49-F238E27FC236}">
                <a16:creationId xmlns:a16="http://schemas.microsoft.com/office/drawing/2014/main" id="{38C7EC47-9290-BD5E-00C9-D61C05A54A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905" y="2028866"/>
            <a:ext cx="5306095" cy="21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hr-HR" altLang="sr-Latn-RS" sz="3000" dirty="0">
                <a:latin typeface="+mn-lt"/>
              </a:rPr>
              <a:t>a</a:t>
            </a:r>
            <a:r>
              <a:rPr lang="hr-HR" altLang="sr-Latn-RS" sz="3000" dirty="0">
                <a:latin typeface="+mn-lt"/>
                <a:cs typeface="Arial" panose="020B0604020202020204" pitchFamily="34" charset="0"/>
              </a:rPr>
              <a:t>) Kroz osigurač teče struja</a:t>
            </a:r>
          </a:p>
          <a:p>
            <a:pPr>
              <a:lnSpc>
                <a:spcPct val="150000"/>
              </a:lnSpc>
            </a:pPr>
            <a:r>
              <a:rPr lang="hr-HR" altLang="sr-Latn-RS" sz="3000" dirty="0">
                <a:latin typeface="+mn-lt"/>
                <a:cs typeface="Arial" panose="020B0604020202020204" pitchFamily="34" charset="0"/>
              </a:rPr>
              <a:t>b) Kratki spoj – osigurač pregori</a:t>
            </a:r>
          </a:p>
          <a:p>
            <a:pPr>
              <a:lnSpc>
                <a:spcPct val="150000"/>
              </a:lnSpc>
            </a:pPr>
            <a:r>
              <a:rPr lang="hr-HR" altLang="sr-Latn-RS" sz="3000" dirty="0">
                <a:latin typeface="+mn-lt"/>
                <a:cs typeface="Arial" panose="020B0604020202020204" pitchFamily="34" charset="0"/>
              </a:rPr>
              <a:t>c) Osigurač nakon kratkog spoja</a:t>
            </a:r>
            <a:endParaRPr lang="en-US" altLang="sr-Latn-RS" sz="3000" dirty="0"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16" name="Group 12">
            <a:extLst>
              <a:ext uri="{FF2B5EF4-FFF2-40B4-BE49-F238E27FC236}">
                <a16:creationId xmlns:a16="http://schemas.microsoft.com/office/drawing/2014/main" id="{B3345E04-E5CE-FC06-5490-3279BC0DA443}"/>
              </a:ext>
            </a:extLst>
          </p:cNvPr>
          <p:cNvGrpSpPr>
            <a:grpSpLocks/>
          </p:cNvGrpSpPr>
          <p:nvPr/>
        </p:nvGrpSpPr>
        <p:grpSpPr bwMode="auto">
          <a:xfrm>
            <a:off x="6689885" y="2954101"/>
            <a:ext cx="5522602" cy="1708977"/>
            <a:chOff x="-3470857" y="5261839"/>
            <a:chExt cx="5522582" cy="1709083"/>
          </a:xfrm>
        </p:grpSpPr>
        <p:grpSp>
          <p:nvGrpSpPr>
            <p:cNvPr id="17" name="Group 10">
              <a:extLst>
                <a:ext uri="{FF2B5EF4-FFF2-40B4-BE49-F238E27FC236}">
                  <a16:creationId xmlns:a16="http://schemas.microsoft.com/office/drawing/2014/main" id="{54ECAB1C-E2D3-0DED-D062-6F659F83E3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568956" y="6092121"/>
              <a:ext cx="2749550" cy="878801"/>
              <a:chOff x="-1568956" y="6306435"/>
              <a:chExt cx="2749550" cy="878801"/>
            </a:xfrm>
          </p:grpSpPr>
          <p:pic>
            <p:nvPicPr>
              <p:cNvPr id="19" name="Picture 3" descr="D:\Sandra - školska ppt\FIZIKA8_U\8_I_16b.tif">
                <a:extLst>
                  <a:ext uri="{FF2B5EF4-FFF2-40B4-BE49-F238E27FC236}">
                    <a16:creationId xmlns:a16="http://schemas.microsoft.com/office/drawing/2014/main" id="{3377FB38-2CBD-335B-14E4-FE30682889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568956" y="6306435"/>
                <a:ext cx="2749550" cy="447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" name="TextBox 9">
                <a:extLst>
                  <a:ext uri="{FF2B5EF4-FFF2-40B4-BE49-F238E27FC236}">
                    <a16:creationId xmlns:a16="http://schemas.microsoft.com/office/drawing/2014/main" id="{B3571ED6-BC64-C5C1-D345-D05D1274DA5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1111495" y="6788336"/>
                <a:ext cx="2089150" cy="396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hr-HR" altLang="sr-Latn-RS" sz="2000" dirty="0">
                    <a:latin typeface="Calibri" panose="020F0502020204030204" pitchFamily="34" charset="0"/>
                  </a:rPr>
                  <a:t>Simbol za osigurač</a:t>
                </a:r>
                <a:endParaRPr lang="en-US" altLang="sr-Latn-RS" sz="2000" dirty="0"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18" name="TextBox 11">
              <a:extLst>
                <a:ext uri="{FF2B5EF4-FFF2-40B4-BE49-F238E27FC236}">
                  <a16:creationId xmlns:a16="http://schemas.microsoft.com/office/drawing/2014/main" id="{719A2F6E-4DF8-54F9-3B2C-98F71944E1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3470857" y="5261839"/>
              <a:ext cx="5522582" cy="523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hr-HR" altLang="sr-Latn-RS" sz="2800" b="1" dirty="0">
                  <a:latin typeface="Calibri" panose="020F0502020204030204" pitchFamily="34" charset="0"/>
                </a:rPr>
                <a:t>Osigurač</a:t>
              </a:r>
              <a:r>
                <a:rPr lang="hr-HR" altLang="sr-Latn-RS" sz="2800" dirty="0">
                  <a:latin typeface="Calibri" panose="020F0502020204030204" pitchFamily="34" charset="0"/>
                </a:rPr>
                <a:t> – štiti električni strujni krug</a:t>
              </a:r>
              <a:endParaRPr lang="en-US" altLang="sr-Latn-RS" sz="2800" dirty="0"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073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zervirano mjesto sadržaja 2">
            <a:extLst>
              <a:ext uri="{FF2B5EF4-FFF2-40B4-BE49-F238E27FC236}">
                <a16:creationId xmlns:a16="http://schemas.microsoft.com/office/drawing/2014/main" id="{B2B670E2-421F-75F6-08DD-378864A712BA}"/>
              </a:ext>
            </a:extLst>
          </p:cNvPr>
          <p:cNvSpPr txBox="1">
            <a:spLocks/>
          </p:cNvSpPr>
          <p:nvPr/>
        </p:nvSpPr>
        <p:spPr>
          <a:xfrm>
            <a:off x="1029085" y="537145"/>
            <a:ext cx="10818497" cy="20912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sz="3200" dirty="0"/>
              <a:t>Magnet ima dva magnetska pola: </a:t>
            </a:r>
          </a:p>
          <a:p>
            <a:pPr>
              <a:buFont typeface="Wingdings" pitchFamily="2" charset="2"/>
              <a:buChar char="§"/>
            </a:pPr>
            <a:r>
              <a:rPr lang="hr-HR" sz="3200" dirty="0"/>
              <a:t>Sjeverni magnetski pol – N (engl. North – sjever) </a:t>
            </a:r>
          </a:p>
          <a:p>
            <a:pPr>
              <a:buFont typeface="Wingdings" pitchFamily="2" charset="2"/>
              <a:buChar char="§"/>
            </a:pPr>
            <a:r>
              <a:rPr lang="hr-HR" sz="3200" dirty="0"/>
              <a:t>Južni magnetski pol – S (engl. </a:t>
            </a:r>
            <a:r>
              <a:rPr lang="hr-HR" sz="3200" dirty="0" err="1"/>
              <a:t>South</a:t>
            </a:r>
            <a:r>
              <a:rPr lang="hr-HR" sz="3200" dirty="0"/>
              <a:t>  – jug) </a:t>
            </a:r>
          </a:p>
          <a:p>
            <a:pPr>
              <a:buFont typeface="Wingdings" pitchFamily="2" charset="2"/>
              <a:buChar char="§"/>
            </a:pPr>
            <a:endParaRPr lang="hr-HR" sz="3200" dirty="0"/>
          </a:p>
        </p:txBody>
      </p:sp>
      <p:sp>
        <p:nvSpPr>
          <p:cNvPr id="21" name="TekstniOkvir 20">
            <a:extLst>
              <a:ext uri="{FF2B5EF4-FFF2-40B4-BE49-F238E27FC236}">
                <a16:creationId xmlns:a16="http://schemas.microsoft.com/office/drawing/2014/main" id="{2B4D2A74-D91D-EA86-FE57-6C88FDAAE2C4}"/>
              </a:ext>
            </a:extLst>
          </p:cNvPr>
          <p:cNvSpPr txBox="1"/>
          <p:nvPr/>
        </p:nvSpPr>
        <p:spPr>
          <a:xfrm>
            <a:off x="5710335" y="38535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r-HR" dirty="0"/>
          </a:p>
        </p:txBody>
      </p:sp>
      <p:grpSp>
        <p:nvGrpSpPr>
          <p:cNvPr id="24" name="Group 15">
            <a:extLst>
              <a:ext uri="{FF2B5EF4-FFF2-40B4-BE49-F238E27FC236}">
                <a16:creationId xmlns:a16="http://schemas.microsoft.com/office/drawing/2014/main" id="{4435FE69-B5A9-FAEE-D96B-92D5C059B3D5}"/>
              </a:ext>
            </a:extLst>
          </p:cNvPr>
          <p:cNvGrpSpPr>
            <a:grpSpLocks/>
          </p:cNvGrpSpPr>
          <p:nvPr/>
        </p:nvGrpSpPr>
        <p:grpSpPr bwMode="auto">
          <a:xfrm>
            <a:off x="1971115" y="2562225"/>
            <a:ext cx="6970712" cy="1733550"/>
            <a:chOff x="642910" y="1928802"/>
            <a:chExt cx="6970757" cy="1733558"/>
          </a:xfrm>
        </p:grpSpPr>
        <p:pic>
          <p:nvPicPr>
            <p:cNvPr id="25" name="Picture 1" descr="D:\Sandra - školska ppt\FIZIKA8_rb\Strana 10 slika 1.tif">
              <a:extLst>
                <a:ext uri="{FF2B5EF4-FFF2-40B4-BE49-F238E27FC236}">
                  <a16:creationId xmlns:a16="http://schemas.microsoft.com/office/drawing/2014/main" id="{13432731-3A7C-F470-59CC-D6FE1F9511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934"/>
            <a:stretch>
              <a:fillRect/>
            </a:stretch>
          </p:blipFill>
          <p:spPr bwMode="auto">
            <a:xfrm rot="5400000">
              <a:off x="4981986" y="1661692"/>
              <a:ext cx="1652561" cy="2329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" descr="D:\Sandra - školska ppt\FIZIKA8_rb\Strana 10 slika 1.tif">
              <a:extLst>
                <a:ext uri="{FF2B5EF4-FFF2-40B4-BE49-F238E27FC236}">
                  <a16:creationId xmlns:a16="http://schemas.microsoft.com/office/drawing/2014/main" id="{D935566D-DA8F-8544-2F7B-D5069813C1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0" r="76837"/>
            <a:stretch>
              <a:fillRect/>
            </a:stretch>
          </p:blipFill>
          <p:spPr bwMode="auto">
            <a:xfrm rot="5400000">
              <a:off x="1535885" y="1750207"/>
              <a:ext cx="1500198" cy="2286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 Box 22">
              <a:extLst>
                <a:ext uri="{FF2B5EF4-FFF2-40B4-BE49-F238E27FC236}">
                  <a16:creationId xmlns:a16="http://schemas.microsoft.com/office/drawing/2014/main" id="{FCF91340-53B1-DC79-A211-983A391030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3500428" y="2357429"/>
              <a:ext cx="612779" cy="649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sz="2800" b="1" kern="0" dirty="0">
                  <a:solidFill>
                    <a:srgbClr val="1F497D">
                      <a:lumMod val="60000"/>
                      <a:lumOff val="40000"/>
                    </a:srgb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cs typeface="Arial" pitchFamily="34" charset="0"/>
                </a:rPr>
                <a:t>S</a:t>
              </a:r>
              <a:endParaRPr kumimoji="0" lang="hr-HR" sz="28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itchFamily="66" charset="0"/>
                <a:cs typeface="Arial" pitchFamily="34" charset="0"/>
              </a:endParaRPr>
            </a:p>
          </p:txBody>
        </p:sp>
        <p:sp>
          <p:nvSpPr>
            <p:cNvPr id="28" name="Text Box 22">
              <a:extLst>
                <a:ext uri="{FF2B5EF4-FFF2-40B4-BE49-F238E27FC236}">
                  <a16:creationId xmlns:a16="http://schemas.microsoft.com/office/drawing/2014/main" id="{BC4D2D4A-7114-4935-FDD9-95FDFAED50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7000888" y="1928802"/>
              <a:ext cx="612779" cy="649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sz="2800" b="1" kern="0" dirty="0">
                  <a:solidFill>
                    <a:srgbClr val="1F497D">
                      <a:lumMod val="60000"/>
                      <a:lumOff val="40000"/>
                    </a:srgb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cs typeface="Arial" pitchFamily="34" charset="0"/>
                </a:rPr>
                <a:t>S</a:t>
              </a:r>
              <a:endParaRPr kumimoji="0" lang="hr-HR" sz="28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itchFamily="66" charset="0"/>
                <a:cs typeface="Arial" pitchFamily="34" charset="0"/>
              </a:endParaRPr>
            </a:p>
          </p:txBody>
        </p:sp>
        <p:sp>
          <p:nvSpPr>
            <p:cNvPr id="29" name="Text Box 21">
              <a:extLst>
                <a:ext uri="{FF2B5EF4-FFF2-40B4-BE49-F238E27FC236}">
                  <a16:creationId xmlns:a16="http://schemas.microsoft.com/office/drawing/2014/main" id="{827E0FE2-5B17-0CF3-5AB1-3206CC74CE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72327" y="3143245"/>
              <a:ext cx="503240" cy="519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sz="2800" b="1" kern="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cs typeface="Arial" pitchFamily="34" charset="0"/>
                </a:rPr>
                <a:t>N</a:t>
              </a:r>
              <a:endParaRPr kumimoji="0" lang="hr-HR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itchFamily="66" charset="0"/>
                <a:cs typeface="Arial" pitchFamily="34" charset="0"/>
              </a:endParaRPr>
            </a:p>
          </p:txBody>
        </p:sp>
        <p:sp>
          <p:nvSpPr>
            <p:cNvPr id="30" name="Text Box 21">
              <a:extLst>
                <a:ext uri="{FF2B5EF4-FFF2-40B4-BE49-F238E27FC236}">
                  <a16:creationId xmlns:a16="http://schemas.microsoft.com/office/drawing/2014/main" id="{C8F586A3-07E2-6F6D-DD9A-65EFEEC6C7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2910" y="2428866"/>
              <a:ext cx="503240" cy="519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sz="2800" b="1" kern="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cs typeface="Arial" pitchFamily="34" charset="0"/>
                </a:rPr>
                <a:t>N</a:t>
              </a:r>
              <a:endParaRPr kumimoji="0" lang="hr-HR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itchFamily="66" charset="0"/>
                <a:cs typeface="Arial" pitchFamily="34" charset="0"/>
              </a:endParaRPr>
            </a:p>
          </p:txBody>
        </p:sp>
      </p:grpSp>
      <p:sp>
        <p:nvSpPr>
          <p:cNvPr id="31" name="Naslov 1">
            <a:extLst>
              <a:ext uri="{FF2B5EF4-FFF2-40B4-BE49-F238E27FC236}">
                <a16:creationId xmlns:a16="http://schemas.microsoft.com/office/drawing/2014/main" id="{92AFC575-804D-BF16-6D1F-0C36492E6E19}"/>
              </a:ext>
            </a:extLst>
          </p:cNvPr>
          <p:cNvSpPr txBox="1">
            <a:spLocks/>
          </p:cNvSpPr>
          <p:nvPr/>
        </p:nvSpPr>
        <p:spPr>
          <a:xfrm>
            <a:off x="430146" y="4015331"/>
            <a:ext cx="10745108" cy="23446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r-HR" sz="3600" dirty="0">
                <a:latin typeface="+mn-lt"/>
              </a:rPr>
              <a:t>Magneti privlače predmete načinjene od željeza, </a:t>
            </a:r>
            <a:br>
              <a:rPr lang="hr-HR" sz="3600" dirty="0">
                <a:latin typeface="+mn-lt"/>
              </a:rPr>
            </a:br>
            <a:r>
              <a:rPr lang="hr-HR" sz="3600" dirty="0">
                <a:latin typeface="+mn-lt"/>
              </a:rPr>
              <a:t>čelika, nikla i kobalta. </a:t>
            </a:r>
          </a:p>
        </p:txBody>
      </p:sp>
    </p:spTree>
    <p:extLst>
      <p:ext uri="{BB962C8B-B14F-4D97-AF65-F5344CB8AC3E}">
        <p14:creationId xmlns:p14="http://schemas.microsoft.com/office/powerpoint/2010/main" val="242497929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id="{F55DD156-25BD-57DB-8743-2A2C14057652}"/>
              </a:ext>
            </a:extLst>
          </p:cNvPr>
          <p:cNvSpPr txBox="1">
            <a:spLocks/>
          </p:cNvSpPr>
          <p:nvPr/>
        </p:nvSpPr>
        <p:spPr>
          <a:xfrm>
            <a:off x="507887" y="275405"/>
            <a:ext cx="10965209" cy="6628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40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lef" panose="00000500000000000000" pitchFamily="2" charset="-79"/>
              </a:rPr>
              <a:t>Magnetska sila </a:t>
            </a:r>
          </a:p>
        </p:txBody>
      </p:sp>
      <p:pic>
        <p:nvPicPr>
          <p:cNvPr id="6" name="Content Placeholder 8" descr="7.png">
            <a:extLst>
              <a:ext uri="{FF2B5EF4-FFF2-40B4-BE49-F238E27FC236}">
                <a16:creationId xmlns:a16="http://schemas.microsoft.com/office/drawing/2014/main" id="{D8D6608E-B265-1A32-17A4-0B04580D02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134" y="2438154"/>
            <a:ext cx="2577282" cy="1981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8.png">
            <a:extLst>
              <a:ext uri="{FF2B5EF4-FFF2-40B4-BE49-F238E27FC236}">
                <a16:creationId xmlns:a16="http://schemas.microsoft.com/office/drawing/2014/main" id="{44C9C280-1E54-9002-18B5-CA50CF1677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608" y="2438154"/>
            <a:ext cx="2455986" cy="2021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id="{10928EA9-2C77-6E1A-AC22-9ACF9CCC350B}"/>
              </a:ext>
            </a:extLst>
          </p:cNvPr>
          <p:cNvSpPr txBox="1"/>
          <p:nvPr/>
        </p:nvSpPr>
        <p:spPr>
          <a:xfrm>
            <a:off x="556846" y="1098739"/>
            <a:ext cx="110783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200" dirty="0"/>
              <a:t>Magneti djeluju magnetskom silom koja može biti </a:t>
            </a:r>
          </a:p>
          <a:p>
            <a:pPr algn="ctr"/>
            <a:r>
              <a:rPr lang="hr-HR" sz="3200" dirty="0">
                <a:solidFill>
                  <a:srgbClr val="000099"/>
                </a:solidFill>
              </a:rPr>
              <a:t>privlačna</a:t>
            </a:r>
            <a:r>
              <a:rPr lang="hr-HR" sz="3200" dirty="0"/>
              <a:t> ili </a:t>
            </a:r>
            <a:r>
              <a:rPr lang="hr-HR" sz="3200" dirty="0">
                <a:solidFill>
                  <a:srgbClr val="000099"/>
                </a:solidFill>
              </a:rPr>
              <a:t>odbojna</a:t>
            </a:r>
            <a:r>
              <a:rPr lang="hr-HR" sz="3200" dirty="0"/>
              <a:t> magnetska sila. </a:t>
            </a: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FC515200-44D5-8F14-8F69-FAAA67B73815}"/>
              </a:ext>
            </a:extLst>
          </p:cNvPr>
          <p:cNvSpPr txBox="1"/>
          <p:nvPr/>
        </p:nvSpPr>
        <p:spPr>
          <a:xfrm>
            <a:off x="1155690" y="4610537"/>
            <a:ext cx="3571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/>
              <a:t>Jednaki se magnetski polovi međusobno odbijaju. 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D7880A99-F0C5-01C8-48B1-6D7F5E7F9D16}"/>
              </a:ext>
            </a:extLst>
          </p:cNvPr>
          <p:cNvSpPr txBox="1"/>
          <p:nvPr/>
        </p:nvSpPr>
        <p:spPr>
          <a:xfrm>
            <a:off x="6620805" y="4721621"/>
            <a:ext cx="3571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/>
              <a:t>Različiti se magnetski polovi međusobno privlače. </a:t>
            </a:r>
          </a:p>
        </p:txBody>
      </p:sp>
    </p:spTree>
    <p:extLst>
      <p:ext uri="{BB962C8B-B14F-4D97-AF65-F5344CB8AC3E}">
        <p14:creationId xmlns:p14="http://schemas.microsoft.com/office/powerpoint/2010/main" val="249038239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id="{F1053127-22FE-21AA-20FD-0A6277065EF5}"/>
              </a:ext>
            </a:extLst>
          </p:cNvPr>
          <p:cNvSpPr txBox="1">
            <a:spLocks/>
          </p:cNvSpPr>
          <p:nvPr/>
        </p:nvSpPr>
        <p:spPr>
          <a:xfrm>
            <a:off x="96544" y="181676"/>
            <a:ext cx="10134599" cy="10885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40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lef" panose="00000500000000000000" pitchFamily="2" charset="-79"/>
              </a:rPr>
              <a:t>Magnetsko djelovanje električne struje  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7A6608EA-58A0-BDA9-FE78-3F0309C20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420" y="37705"/>
            <a:ext cx="3805580" cy="2155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A3979572-5A2F-52A8-1B62-D6D15B11A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9556" y="2622949"/>
            <a:ext cx="2400300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kstniOkvir 10">
            <a:extLst>
              <a:ext uri="{FF2B5EF4-FFF2-40B4-BE49-F238E27FC236}">
                <a16:creationId xmlns:a16="http://schemas.microsoft.com/office/drawing/2014/main" id="{C71B1785-1C8B-06B1-BACA-CEA638C71C17}"/>
              </a:ext>
            </a:extLst>
          </p:cNvPr>
          <p:cNvSpPr txBox="1"/>
          <p:nvPr/>
        </p:nvSpPr>
        <p:spPr>
          <a:xfrm>
            <a:off x="0" y="1259512"/>
            <a:ext cx="85695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200" dirty="0"/>
              <a:t>Vodič kojim teče struja ponaša se kao magnet čiji polovi ovise o smjeru struje. </a:t>
            </a:r>
          </a:p>
        </p:txBody>
      </p:sp>
      <p:pic>
        <p:nvPicPr>
          <p:cNvPr id="12" name="Picture 2" descr="D:\Sandra - školska ppt\FIZIKA8_U\8_I_21.tif">
            <a:extLst>
              <a:ext uri="{FF2B5EF4-FFF2-40B4-BE49-F238E27FC236}">
                <a16:creationId xmlns:a16="http://schemas.microsoft.com/office/drawing/2014/main" id="{5C139069-D23D-FAC5-DC7C-677FB91A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773" y="4825440"/>
            <a:ext cx="5943887" cy="2032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kstniOkvir 12">
            <a:extLst>
              <a:ext uri="{FF2B5EF4-FFF2-40B4-BE49-F238E27FC236}">
                <a16:creationId xmlns:a16="http://schemas.microsoft.com/office/drawing/2014/main" id="{1DF71AA7-992F-9F76-0C25-891AAB4DACEC}"/>
              </a:ext>
            </a:extLst>
          </p:cNvPr>
          <p:cNvSpPr txBox="1"/>
          <p:nvPr/>
        </p:nvSpPr>
        <p:spPr>
          <a:xfrm>
            <a:off x="169839" y="2824750"/>
            <a:ext cx="10371095" cy="223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r-HR" sz="3200" b="1" dirty="0"/>
              <a:t>Elektromagnet</a:t>
            </a:r>
            <a:r>
              <a:rPr lang="hr-HR" sz="3200" dirty="0"/>
              <a:t> – zavojnica (žica namotana u zavoje) sa željeznom jezgrom i izvor električne struje) 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Željezna jezgra pojačava magnetsko djelovanje struje </a:t>
            </a:r>
          </a:p>
        </p:txBody>
      </p:sp>
    </p:spTree>
    <p:extLst>
      <p:ext uri="{BB962C8B-B14F-4D97-AF65-F5344CB8AC3E}">
        <p14:creationId xmlns:p14="http://schemas.microsoft.com/office/powerpoint/2010/main" val="10992523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D1300470-4EFB-C555-9D07-1220AA7A37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752600"/>
            <a:ext cx="43205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Određivanje</a:t>
            </a:r>
            <a:r>
              <a:rPr lang="en-US" alt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volumena</a:t>
            </a:r>
            <a:r>
              <a:rPr lang="en-US" alt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kamena</a:t>
            </a:r>
            <a:r>
              <a:rPr lang="hr-HR" alt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endParaRPr lang="en-US" altLang="en-US" sz="2400" dirty="0"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02721B76-3C66-C117-40F5-9FE29CCB80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514600"/>
            <a:ext cx="2686050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9DBEE82C-12C0-1847-650D-BAAE027C8F25}"/>
              </a:ext>
            </a:extLst>
          </p:cNvPr>
          <p:cNvSpPr txBox="1"/>
          <p:nvPr/>
        </p:nvSpPr>
        <p:spPr>
          <a:xfrm>
            <a:off x="2133600" y="5029200"/>
            <a:ext cx="1771650" cy="5286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hr-HR" alt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V = V</a:t>
            </a:r>
            <a:r>
              <a:rPr lang="hr-HR" alt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hr-HR" alt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- V</a:t>
            </a:r>
            <a:r>
              <a:rPr lang="hr-HR" alt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altLang="en-US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BBEAEB24-850C-BD8D-38F3-15A6BE3A38CE}"/>
              </a:ext>
            </a:extLst>
          </p:cNvPr>
          <p:cNvSpPr txBox="1"/>
          <p:nvPr/>
        </p:nvSpPr>
        <p:spPr>
          <a:xfrm>
            <a:off x="5257800" y="2667000"/>
            <a:ext cx="2646363" cy="16541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hr-HR" alt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alt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kamen</a:t>
            </a:r>
            <a:r>
              <a:rPr lang="hr-HR" alt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= V</a:t>
            </a:r>
            <a:r>
              <a:rPr lang="hr-HR" alt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hr-HR" alt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– V</a:t>
            </a:r>
            <a:r>
              <a:rPr lang="hr-HR" alt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altLang="en-US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alt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kamen</a:t>
            </a:r>
            <a:r>
              <a:rPr lang="en-US" alt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=  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40 cm³ - 30 cm³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en-US" alt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kamen 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= 10 cm³</a:t>
            </a:r>
          </a:p>
        </p:txBody>
      </p:sp>
    </p:spTree>
    <p:extLst>
      <p:ext uri="{BB962C8B-B14F-4D97-AF65-F5344CB8AC3E}">
        <p14:creationId xmlns:p14="http://schemas.microsoft.com/office/powerpoint/2010/main" val="106824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sadržaja 2">
            <a:extLst>
              <a:ext uri="{FF2B5EF4-FFF2-40B4-BE49-F238E27FC236}">
                <a16:creationId xmlns:a16="http://schemas.microsoft.com/office/drawing/2014/main" id="{EEE6C736-18E2-B009-EA5D-26915FDFF3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hr-HR" dirty="0"/>
              <a:t>Tijela prije trljanja su </a:t>
            </a:r>
            <a:r>
              <a:rPr lang="hr-HR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neutralna</a:t>
            </a:r>
            <a:r>
              <a:rPr lang="hr-HR" dirty="0"/>
              <a:t> jer imaju jednak broj pozitivnih i negativnih naboja. 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hr-HR" dirty="0"/>
              <a:t>Elektriziranjem tijela trljanjem </a:t>
            </a:r>
            <a:r>
              <a:rPr lang="hr-HR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elektroni</a:t>
            </a:r>
            <a:r>
              <a:rPr lang="hr-HR" dirty="0"/>
              <a:t> prelaze s jednog tijela na drugo tijelo.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hr-HR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Električni naboj </a:t>
            </a:r>
            <a:r>
              <a:rPr lang="hr-HR" dirty="0"/>
              <a:t>elektriziranog tijela obilježavamo slovom </a:t>
            </a:r>
            <a:r>
              <a:rPr lang="hr-HR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hr-HR" dirty="0"/>
              <a:t>Mjerna jedinica za električni naboj je </a:t>
            </a:r>
            <a:r>
              <a:rPr lang="hr-HR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kulon</a:t>
            </a:r>
            <a:r>
              <a:rPr lang="hr-HR" dirty="0"/>
              <a:t> ( znak</a:t>
            </a:r>
            <a:r>
              <a:rPr lang="hr-HR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</a:t>
            </a:r>
            <a:r>
              <a:rPr lang="hr-HR" dirty="0"/>
              <a:t>)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r-H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2807359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sadržaja 2">
            <a:extLst>
              <a:ext uri="{FF2B5EF4-FFF2-40B4-BE49-F238E27FC236}">
                <a16:creationId xmlns:a16="http://schemas.microsoft.com/office/drawing/2014/main" id="{B6F2A5DB-428D-46F1-1BC7-A14FBA18C3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20000"/>
          </a:bodyPr>
          <a:lstStyle/>
          <a:p>
            <a:pPr marL="0" lvl="0" indent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hr-HR" sz="41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Električki pozitivno tijelo</a:t>
            </a: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SzPct val="70000"/>
              <a:buFont typeface="Wingdings" pitchFamily="2" charset="2"/>
              <a:buChar char="§"/>
            </a:pPr>
            <a:r>
              <a:rPr lang="hr-HR" sz="4100" dirty="0">
                <a:solidFill>
                  <a:prstClr val="black"/>
                </a:solidFill>
                <a:cs typeface="Arial" charset="0"/>
              </a:rPr>
              <a:t> Tijelo ima višak pozitivnog električnog  naboja  (+) (vunena krpica)</a:t>
            </a:r>
          </a:p>
          <a:p>
            <a:pPr marL="0" lvl="0" indent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hr-HR" sz="41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Električki negativno tijelo</a:t>
            </a: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SzPct val="70000"/>
              <a:buFont typeface="Wingdings" pitchFamily="2" charset="2"/>
              <a:buChar char="§"/>
            </a:pPr>
            <a:r>
              <a:rPr lang="hr-HR" sz="4100" dirty="0">
                <a:solidFill>
                  <a:prstClr val="black"/>
                </a:solidFill>
                <a:cs typeface="Arial" charset="0"/>
              </a:rPr>
              <a:t>Tijelo ima višak negativnog električnog  naboja (-)  </a:t>
            </a:r>
          </a:p>
          <a:p>
            <a:pPr marL="0" lvl="0" indent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</a:pPr>
            <a:r>
              <a:rPr lang="hr-HR" sz="4100" dirty="0">
                <a:solidFill>
                  <a:prstClr val="black"/>
                </a:solidFill>
                <a:cs typeface="Arial" charset="0"/>
              </a:rPr>
              <a:t>  (polivinilni štap)</a:t>
            </a:r>
            <a:endParaRPr lang="en-US" sz="4100" dirty="0">
              <a:solidFill>
                <a:prstClr val="black"/>
              </a:solidFill>
              <a:cs typeface="Arial" charset="0"/>
            </a:endParaRPr>
          </a:p>
          <a:p>
            <a:pPr marL="0" indent="0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50245002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id="{215916F9-021F-2F08-D5A7-586D4E1B5686}"/>
              </a:ext>
            </a:extLst>
          </p:cNvPr>
          <p:cNvSpPr txBox="1">
            <a:spLocks/>
          </p:cNvSpPr>
          <p:nvPr/>
        </p:nvSpPr>
        <p:spPr>
          <a:xfrm>
            <a:off x="1173706" y="365125"/>
            <a:ext cx="1018009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40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lef" panose="00000500000000000000" pitchFamily="2" charset="-79"/>
              </a:rPr>
              <a:t>Električna sila između elektriziranih tijela </a:t>
            </a:r>
            <a:endParaRPr lang="hr-HR" sz="40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lef" panose="00000500000000000000" pitchFamily="2" charset="-79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CACD84C-BA87-4CA5-D1B1-D32E6596D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351" y="1823767"/>
            <a:ext cx="2773920" cy="4200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77799730-44AE-8AE9-2F1A-294478318C0F}"/>
              </a:ext>
            </a:extLst>
          </p:cNvPr>
          <p:cNvSpPr txBox="1"/>
          <p:nvPr/>
        </p:nvSpPr>
        <p:spPr>
          <a:xfrm>
            <a:off x="3893713" y="2209036"/>
            <a:ext cx="7881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Eklektična sila </a:t>
            </a:r>
            <a:r>
              <a:rPr lang="hr-HR" sz="2400" dirty="0"/>
              <a:t>između </a:t>
            </a:r>
            <a:r>
              <a:rPr lang="hr-HR" sz="2400" dirty="0">
                <a:solidFill>
                  <a:srgbClr val="000099"/>
                </a:solidFill>
              </a:rPr>
              <a:t>raznoimenih</a:t>
            </a:r>
            <a:r>
              <a:rPr lang="hr-HR" sz="2400" dirty="0"/>
              <a:t> naboja je </a:t>
            </a:r>
            <a:r>
              <a:rPr lang="hr-HR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PRIVLAČNA</a:t>
            </a:r>
            <a:r>
              <a:rPr lang="hr-HR" sz="2400" dirty="0"/>
              <a:t> .  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A750A559-55F2-92BC-D993-408653259CEF}"/>
              </a:ext>
            </a:extLst>
          </p:cNvPr>
          <p:cNvSpPr txBox="1"/>
          <p:nvPr/>
        </p:nvSpPr>
        <p:spPr>
          <a:xfrm>
            <a:off x="3837905" y="4537966"/>
            <a:ext cx="7993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Eklektična sila </a:t>
            </a:r>
            <a:r>
              <a:rPr lang="hr-HR" sz="2400" dirty="0"/>
              <a:t>između </a:t>
            </a:r>
            <a:r>
              <a:rPr lang="hr-HR" sz="2400" dirty="0">
                <a:solidFill>
                  <a:srgbClr val="000099"/>
                </a:solidFill>
              </a:rPr>
              <a:t>istoimenih </a:t>
            </a:r>
            <a:r>
              <a:rPr lang="hr-HR" sz="2400" dirty="0"/>
              <a:t> naboja je </a:t>
            </a:r>
            <a:r>
              <a:rPr lang="hr-HR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ODBOJNA</a:t>
            </a:r>
            <a:r>
              <a:rPr lang="hr-HR" sz="2400" dirty="0"/>
              <a:t> .  </a:t>
            </a:r>
          </a:p>
        </p:txBody>
      </p:sp>
    </p:spTree>
    <p:extLst>
      <p:ext uri="{BB962C8B-B14F-4D97-AF65-F5344CB8AC3E}">
        <p14:creationId xmlns:p14="http://schemas.microsoft.com/office/powerpoint/2010/main" val="133574244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zervirano mjesto sadržaja 2">
            <a:extLst>
              <a:ext uri="{FF2B5EF4-FFF2-40B4-BE49-F238E27FC236}">
                <a16:creationId xmlns:a16="http://schemas.microsoft.com/office/drawing/2014/main" id="{FAB5F32E-1E22-766B-EBB9-C28DA6C0050B}"/>
              </a:ext>
            </a:extLst>
          </p:cNvPr>
          <p:cNvSpPr txBox="1">
            <a:spLocks/>
          </p:cNvSpPr>
          <p:nvPr/>
        </p:nvSpPr>
        <p:spPr>
          <a:xfrm>
            <a:off x="1082351" y="1315999"/>
            <a:ext cx="9684501" cy="1359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r-HR" sz="36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Elektroskop</a:t>
            </a:r>
            <a:r>
              <a:rPr lang="hr-HR" sz="3600"/>
              <a:t> je jednostavan uređaj kojim možemo utvrditi je li tijelo elektrizirano. 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hr-HR" sz="3600" dirty="0"/>
          </a:p>
        </p:txBody>
      </p:sp>
      <p:pic>
        <p:nvPicPr>
          <p:cNvPr id="8" name="Picture 1" descr="D:\Sandra - školska ppt\FIZIKA8_U\8_I_50.tif">
            <a:extLst>
              <a:ext uri="{FF2B5EF4-FFF2-40B4-BE49-F238E27FC236}">
                <a16:creationId xmlns:a16="http://schemas.microsoft.com/office/drawing/2014/main" id="{52AD9458-2068-7407-332B-13D3AA44A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024" y="2447693"/>
            <a:ext cx="3485177" cy="269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C2B5EB71-7D8F-457E-A8CE-719742B9BF92}"/>
              </a:ext>
            </a:extLst>
          </p:cNvPr>
          <p:cNvSpPr txBox="1"/>
          <p:nvPr/>
        </p:nvSpPr>
        <p:spPr>
          <a:xfrm>
            <a:off x="1339423" y="5441018"/>
            <a:ext cx="9427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>
                <a:solidFill>
                  <a:prstClr val="black"/>
                </a:solidFill>
                <a:cs typeface="Arial" charset="0"/>
              </a:rPr>
              <a:t>Veći naboj na listićima elektroskopa – veći otklon listića</a:t>
            </a:r>
            <a:endParaRPr lang="hr-HR" sz="3200" dirty="0"/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4BFD7BBB-95BC-B265-17D1-E104E30ED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461107"/>
            <a:ext cx="2157045" cy="2701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559412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id="{A3E23066-08B4-DC3A-A174-B0C479404371}"/>
              </a:ext>
            </a:extLst>
          </p:cNvPr>
          <p:cNvSpPr txBox="1">
            <a:spLocks/>
          </p:cNvSpPr>
          <p:nvPr/>
        </p:nvSpPr>
        <p:spPr>
          <a:xfrm>
            <a:off x="887693" y="474127"/>
            <a:ext cx="10815194" cy="11060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r-HR" sz="2800" dirty="0">
                <a:latin typeface="+mn-lt"/>
                <a:cs typeface="Alef" panose="00000500000000000000" pitchFamily="2" charset="-79"/>
              </a:rPr>
              <a:t>Smjer gibanja elektrona u vodiču (od – prema + polu izvora)  </a:t>
            </a:r>
            <a:br>
              <a:rPr lang="hr-HR" sz="2800" dirty="0">
                <a:latin typeface="+mn-lt"/>
                <a:cs typeface="Alef" panose="00000500000000000000" pitchFamily="2" charset="-79"/>
              </a:rPr>
            </a:br>
            <a:r>
              <a:rPr lang="hr-HR" sz="2800" dirty="0">
                <a:latin typeface="+mn-lt"/>
                <a:cs typeface="Alef" panose="00000500000000000000" pitchFamily="2" charset="-79"/>
              </a:rPr>
              <a:t>suprotan je dogovorenom smjeru električne struje </a:t>
            </a:r>
            <a:br>
              <a:rPr lang="hr-HR" sz="2800" dirty="0">
                <a:latin typeface="+mn-lt"/>
                <a:cs typeface="Alef" panose="00000500000000000000" pitchFamily="2" charset="-79"/>
              </a:rPr>
            </a:br>
            <a:r>
              <a:rPr lang="hr-HR" sz="2800" dirty="0">
                <a:latin typeface="+mn-lt"/>
                <a:cs typeface="Alef" panose="00000500000000000000" pitchFamily="2" charset="-79"/>
              </a:rPr>
              <a:t>(od + pola prema – polu izvora).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CD8D3124-8053-310D-8A43-51EC557D7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360" y="2555606"/>
            <a:ext cx="5379988" cy="1690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Ravni poveznik sa strelicom 6">
            <a:extLst>
              <a:ext uri="{FF2B5EF4-FFF2-40B4-BE49-F238E27FC236}">
                <a16:creationId xmlns:a16="http://schemas.microsoft.com/office/drawing/2014/main" id="{9BA2F0C1-69C2-AFB6-7385-D723CED369C6}"/>
              </a:ext>
            </a:extLst>
          </p:cNvPr>
          <p:cNvCxnSpPr/>
          <p:nvPr/>
        </p:nvCxnSpPr>
        <p:spPr>
          <a:xfrm flipH="1">
            <a:off x="5169877" y="4372707"/>
            <a:ext cx="2414955" cy="2344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" name="TekstniOkvir 7">
            <a:extLst>
              <a:ext uri="{FF2B5EF4-FFF2-40B4-BE49-F238E27FC236}">
                <a16:creationId xmlns:a16="http://schemas.microsoft.com/office/drawing/2014/main" id="{ADDABD76-449C-5B0D-D73E-B3D1FA26DFA7}"/>
              </a:ext>
            </a:extLst>
          </p:cNvPr>
          <p:cNvSpPr txBox="1"/>
          <p:nvPr/>
        </p:nvSpPr>
        <p:spPr>
          <a:xfrm>
            <a:off x="4144106" y="4434224"/>
            <a:ext cx="4302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/>
              <a:t>Dogovoreni smjer eklektične struje 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5781D248-6314-7A13-EDD4-CE90FF99A7B2}"/>
              </a:ext>
            </a:extLst>
          </p:cNvPr>
          <p:cNvSpPr txBox="1"/>
          <p:nvPr/>
        </p:nvSpPr>
        <p:spPr>
          <a:xfrm>
            <a:off x="1082351" y="5091407"/>
            <a:ext cx="108555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dirty="0"/>
              <a:t>Električnu struju u metalima čine </a:t>
            </a:r>
            <a:r>
              <a:rPr lang="hr-HR" sz="2800" b="1" dirty="0"/>
              <a:t>slobodni elektroni</a:t>
            </a:r>
            <a:r>
              <a:rPr lang="hr-HR" sz="32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2567314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id="{3797A6EB-4598-FE0C-613E-978ED671DEEE}"/>
              </a:ext>
            </a:extLst>
          </p:cNvPr>
          <p:cNvSpPr txBox="1">
            <a:spLocks/>
          </p:cNvSpPr>
          <p:nvPr/>
        </p:nvSpPr>
        <p:spPr>
          <a:xfrm>
            <a:off x="1383323" y="609600"/>
            <a:ext cx="9970477" cy="1081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40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Pokretljivi ioni – struja u elektrolitu  </a:t>
            </a:r>
            <a:endParaRPr lang="hr-HR" sz="40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677835E-F552-850D-8F07-D7ED31DE5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80" y="2022335"/>
            <a:ext cx="5584420" cy="2767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5C19E6B3-BED3-62F6-3C4E-1BF106C538A9}"/>
              </a:ext>
            </a:extLst>
          </p:cNvPr>
          <p:cNvSpPr txBox="1"/>
          <p:nvPr/>
        </p:nvSpPr>
        <p:spPr>
          <a:xfrm>
            <a:off x="789275" y="5034143"/>
            <a:ext cx="11277600" cy="713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hr-HR" sz="3000" dirty="0">
                <a:cs typeface="Arial" pitchFamily="34" charset="0"/>
              </a:rPr>
              <a:t>Električnu struju u elektrolitima čine </a:t>
            </a:r>
            <a:r>
              <a:rPr lang="hr-HR" sz="3000" b="1" dirty="0">
                <a:cs typeface="Arial" pitchFamily="34" charset="0"/>
              </a:rPr>
              <a:t>pozitivni i negativni ioni</a:t>
            </a:r>
            <a:r>
              <a:rPr lang="hr-HR" sz="3000" dirty="0"/>
              <a:t>.</a:t>
            </a:r>
            <a:endParaRPr lang="en-US" sz="3000" dirty="0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A4F1F998-D32C-063F-34A0-4F0E6A6D9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989" y="2037176"/>
            <a:ext cx="12620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1FA1DEF6-9367-5DA1-18B0-EC65C5795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031" y="1690688"/>
            <a:ext cx="4761389" cy="2914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138278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">
            <a:extLst>
              <a:ext uri="{FF2B5EF4-FFF2-40B4-BE49-F238E27FC236}">
                <a16:creationId xmlns:a16="http://schemas.microsoft.com/office/drawing/2014/main" id="{9E59C600-B5F8-1C20-1F93-4511DB6D4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231" y="314414"/>
            <a:ext cx="34520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hr-HR" altLang="sr-Latn-RS" sz="36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Električna </a:t>
            </a:r>
            <a:r>
              <a:rPr lang="hr-HR" altLang="sr-Latn-RS" sz="40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struja</a:t>
            </a:r>
            <a:endParaRPr lang="en-US" altLang="sr-Latn-RS" sz="40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anose="020B0604020202020204" pitchFamily="34" charset="0"/>
            </a:endParaRPr>
          </a:p>
        </p:txBody>
      </p:sp>
      <p:graphicFrame>
        <p:nvGraphicFramePr>
          <p:cNvPr id="6" name="Object 3">
            <a:extLst>
              <a:ext uri="{FF2B5EF4-FFF2-40B4-BE49-F238E27FC236}">
                <a16:creationId xmlns:a16="http://schemas.microsoft.com/office/drawing/2014/main" id="{1D957B38-CCB4-4EBA-D60A-A0291732F0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4800263"/>
              </p:ext>
            </p:extLst>
          </p:nvPr>
        </p:nvGraphicFramePr>
        <p:xfrm>
          <a:off x="416047" y="5320639"/>
          <a:ext cx="2266950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028700" imgH="419100" progId="">
                  <p:embed/>
                </p:oleObj>
              </mc:Choice>
              <mc:Fallback>
                <p:oleObj name="Equation" r:id="rId2" imgW="1028700" imgH="419100" progId="">
                  <p:embed/>
                  <p:pic>
                    <p:nvPicPr>
                      <p:cNvPr id="205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047" y="5320639"/>
                        <a:ext cx="2266950" cy="923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4">
            <a:extLst>
              <a:ext uri="{FF2B5EF4-FFF2-40B4-BE49-F238E27FC236}">
                <a16:creationId xmlns:a16="http://schemas.microsoft.com/office/drawing/2014/main" id="{06B56CF4-046B-1EF9-1EBC-3EF0CD320DC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7117613"/>
              </p:ext>
            </p:extLst>
          </p:nvPr>
        </p:nvGraphicFramePr>
        <p:xfrm>
          <a:off x="3194199" y="5183891"/>
          <a:ext cx="1235908" cy="11974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06048" imgH="393359" progId="">
                  <p:embed/>
                </p:oleObj>
              </mc:Choice>
              <mc:Fallback>
                <p:oleObj name="Equation" r:id="rId4" imgW="406048" imgH="393359" progId="">
                  <p:embed/>
                  <p:pic>
                    <p:nvPicPr>
                      <p:cNvPr id="2051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94199" y="5183891"/>
                        <a:ext cx="1235908" cy="11974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5">
            <a:extLst>
              <a:ext uri="{FF2B5EF4-FFF2-40B4-BE49-F238E27FC236}">
                <a16:creationId xmlns:a16="http://schemas.microsoft.com/office/drawing/2014/main" id="{A393BA27-BC4B-A303-27E8-F8A19DD2D5A3}"/>
              </a:ext>
            </a:extLst>
          </p:cNvPr>
          <p:cNvSpPr txBox="1"/>
          <p:nvPr/>
        </p:nvSpPr>
        <p:spPr>
          <a:xfrm>
            <a:off x="416047" y="1295844"/>
            <a:ext cx="8028121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hr-HR" sz="3200" dirty="0">
                <a:cs typeface="Arial" pitchFamily="34" charset="0"/>
              </a:rPr>
              <a:t>Električna struja je usmjereno gibanje naboja.</a:t>
            </a:r>
            <a:endParaRPr lang="en-US" sz="3200" dirty="0">
              <a:cs typeface="Arial" pitchFamily="34" charset="0"/>
            </a:endParaRPr>
          </a:p>
        </p:txBody>
      </p:sp>
      <p:pic>
        <p:nvPicPr>
          <p:cNvPr id="9" name="Picture 6" descr="55.png">
            <a:extLst>
              <a:ext uri="{FF2B5EF4-FFF2-40B4-BE49-F238E27FC236}">
                <a16:creationId xmlns:a16="http://schemas.microsoft.com/office/drawing/2014/main" id="{E7404D86-A4DE-1A84-8FC1-E83E590E99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16" y="2333348"/>
            <a:ext cx="5638800" cy="211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Object 6">
            <a:extLst>
              <a:ext uri="{FF2B5EF4-FFF2-40B4-BE49-F238E27FC236}">
                <a16:creationId xmlns:a16="http://schemas.microsoft.com/office/drawing/2014/main" id="{658C1C49-E605-0599-29B6-1B98ECADD33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1410764"/>
              </p:ext>
            </p:extLst>
          </p:nvPr>
        </p:nvGraphicFramePr>
        <p:xfrm>
          <a:off x="5105446" y="5304763"/>
          <a:ext cx="1079500" cy="955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444307" imgH="393529" progId="">
                  <p:embed/>
                </p:oleObj>
              </mc:Choice>
              <mc:Fallback>
                <p:oleObj name="Equation" r:id="rId7" imgW="444307" imgH="393529" progId="">
                  <p:embed/>
                  <p:pic>
                    <p:nvPicPr>
                      <p:cNvPr id="3075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46" y="5304763"/>
                        <a:ext cx="1079500" cy="955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7">
            <a:extLst>
              <a:ext uri="{FF2B5EF4-FFF2-40B4-BE49-F238E27FC236}">
                <a16:creationId xmlns:a16="http://schemas.microsoft.com/office/drawing/2014/main" id="{26E9B437-004B-7F8E-103F-2FDBC8BCE7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2807" y="2154163"/>
            <a:ext cx="660976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hr-HR" altLang="sr-Latn-RS" sz="3200" b="1" dirty="0">
                <a:latin typeface="+mn-lt"/>
                <a:cs typeface="Arial" panose="020B0604020202020204" pitchFamily="34" charset="0"/>
              </a:rPr>
              <a:t>Ampermetar</a:t>
            </a:r>
            <a:r>
              <a:rPr lang="hr-HR" altLang="sr-Latn-RS" sz="3200" dirty="0">
                <a:latin typeface="+mn-lt"/>
                <a:cs typeface="Arial" panose="020B0604020202020204" pitchFamily="34" charset="0"/>
              </a:rPr>
              <a:t> (uređaj za mjerenje struje se u strujni krug uključuje serijski.</a:t>
            </a:r>
            <a:endParaRPr lang="en-US" altLang="sr-Latn-RS" sz="3200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3" name="Picture 1" descr="D:\Sandra - školska ppt\FIZIKA8_U\8_I_70.tif">
            <a:extLst>
              <a:ext uri="{FF2B5EF4-FFF2-40B4-BE49-F238E27FC236}">
                <a16:creationId xmlns:a16="http://schemas.microsoft.com/office/drawing/2014/main" id="{A0C17A57-1CC9-BB23-321E-CD959DC3A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520" b="55927"/>
          <a:stretch>
            <a:fillRect/>
          </a:stretch>
        </p:blipFill>
        <p:spPr bwMode="auto">
          <a:xfrm>
            <a:off x="8186001" y="4023873"/>
            <a:ext cx="2857500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706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6E28A808-506B-A9CF-326B-C50F1B864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2351" y="925978"/>
            <a:ext cx="793563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sr-Latn-RS" sz="3600" dirty="0">
                <a:solidFill>
                  <a:srgbClr val="000099"/>
                </a:solidFill>
                <a:latin typeface="+mn-lt"/>
                <a:cs typeface="Arial" panose="020B0604020202020204" pitchFamily="34" charset="0"/>
              </a:rPr>
              <a:t>Mijenja li se struja pri prolasku žaruljicom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10584AF5-4612-87FC-B97E-CD118412FEFE}"/>
              </a:ext>
            </a:extLst>
          </p:cNvPr>
          <p:cNvSpPr txBox="1"/>
          <p:nvPr/>
        </p:nvSpPr>
        <p:spPr>
          <a:xfrm>
            <a:off x="625151" y="4588419"/>
            <a:ext cx="10463886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hr-HR" sz="3200" dirty="0">
                <a:cs typeface="Arial" pitchFamily="34" charset="0"/>
              </a:rPr>
              <a:t>Struja koja ulazi u žaruljicu jednaka je struji </a:t>
            </a:r>
          </a:p>
          <a:p>
            <a:pPr algn="ctr">
              <a:lnSpc>
                <a:spcPct val="150000"/>
              </a:lnSpc>
              <a:defRPr/>
            </a:pPr>
            <a:r>
              <a:rPr lang="hr-HR" sz="3200" dirty="0">
                <a:cs typeface="Arial" pitchFamily="34" charset="0"/>
              </a:rPr>
              <a:t>koja iz nje izlazi.</a:t>
            </a:r>
            <a:endParaRPr lang="en-US" sz="3200" dirty="0">
              <a:cs typeface="Arial" pitchFamily="34" charset="0"/>
            </a:endParaRPr>
          </a:p>
        </p:txBody>
      </p:sp>
      <p:pic>
        <p:nvPicPr>
          <p:cNvPr id="6" name="Picture 2" descr="D:\Sandra - školska ppt\FIZIKA8_U\8_I_71.tif">
            <a:extLst>
              <a:ext uri="{FF2B5EF4-FFF2-40B4-BE49-F238E27FC236}">
                <a16:creationId xmlns:a16="http://schemas.microsoft.com/office/drawing/2014/main" id="{AF229D81-1BEE-5B07-A936-3E3FA04C5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900" y="1794489"/>
            <a:ext cx="2951163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9221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1ABBFEFC-6386-5DB1-9DFC-38B433B335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4317" y="824378"/>
            <a:ext cx="827239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hr-HR" altLang="sr-Latn-RS" sz="36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Struja u krugu sa serijski spojenim trošilima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9E61F559-E00D-A4D4-7C41-7BFA369BF3ED}"/>
              </a:ext>
            </a:extLst>
          </p:cNvPr>
          <p:cNvSpPr txBox="1"/>
          <p:nvPr/>
        </p:nvSpPr>
        <p:spPr>
          <a:xfrm>
            <a:off x="2396147" y="4739426"/>
            <a:ext cx="7270564" cy="131818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hr-HR" sz="2800" dirty="0">
                <a:cs typeface="Arial" pitchFamily="34" charset="0"/>
              </a:rPr>
              <a:t>U krugu sa serijski spojenim trošilima struja je na</a:t>
            </a:r>
          </a:p>
          <a:p>
            <a:pPr algn="ctr">
              <a:lnSpc>
                <a:spcPct val="150000"/>
              </a:lnSpc>
              <a:defRPr/>
            </a:pPr>
            <a:r>
              <a:rPr lang="hr-HR" sz="2800" dirty="0">
                <a:cs typeface="Arial" pitchFamily="34" charset="0"/>
              </a:rPr>
              <a:t> svakom mjestu jednaka.  </a:t>
            </a:r>
            <a:r>
              <a:rPr lang="hr-HR" sz="2800" i="1" dirty="0">
                <a:cs typeface="Arial" pitchFamily="34" charset="0"/>
              </a:rPr>
              <a:t>I= konst</a:t>
            </a:r>
            <a:r>
              <a:rPr lang="hr-HR" sz="2800" dirty="0">
                <a:cs typeface="Arial" pitchFamily="34" charset="0"/>
              </a:rPr>
              <a:t>.</a:t>
            </a:r>
          </a:p>
        </p:txBody>
      </p:sp>
      <p:pic>
        <p:nvPicPr>
          <p:cNvPr id="6" name="Picture 2" descr="D:\Sandra - školska ppt\FIZIKA8_U\8_I_72.tif">
            <a:extLst>
              <a:ext uri="{FF2B5EF4-FFF2-40B4-BE49-F238E27FC236}">
                <a16:creationId xmlns:a16="http://schemas.microsoft.com/office/drawing/2014/main" id="{1D8C18CC-5459-46C4-C21A-70C5B7903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499" y="1618198"/>
            <a:ext cx="4443413" cy="274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6139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5E67AAAC-8843-4214-0C44-EBABF4C19C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2351" y="837832"/>
            <a:ext cx="863319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hr-HR" altLang="sr-Latn-RS" sz="36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Struja u krugu s paralelno  spojenim trošilima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D820BA3C-9058-0C13-E5B5-4C3142D4F3D8}"/>
              </a:ext>
            </a:extLst>
          </p:cNvPr>
          <p:cNvSpPr txBox="1"/>
          <p:nvPr/>
        </p:nvSpPr>
        <p:spPr>
          <a:xfrm>
            <a:off x="4337072" y="2179081"/>
            <a:ext cx="5548955" cy="286232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hr-HR" altLang="sr-Latn-RS" sz="3200" dirty="0">
                <a:latin typeface="+mn-lt"/>
                <a:cs typeface="Arial" panose="020B0604020202020204" pitchFamily="34" charset="0"/>
              </a:rPr>
              <a:t>Struja </a:t>
            </a:r>
            <a:r>
              <a:rPr lang="hr-HR" altLang="sr-Latn-RS" sz="3200" i="1" dirty="0">
                <a:latin typeface="+mn-lt"/>
                <a:cs typeface="Arial" panose="020B0604020202020204" pitchFamily="34" charset="0"/>
              </a:rPr>
              <a:t>I</a:t>
            </a:r>
            <a:r>
              <a:rPr lang="hr-HR" altLang="sr-Latn-RS" sz="3200" dirty="0">
                <a:latin typeface="+mn-lt"/>
                <a:cs typeface="Arial" panose="020B0604020202020204" pitchFamily="34" charset="0"/>
              </a:rPr>
              <a:t> prije grananja jednaka je</a:t>
            </a:r>
          </a:p>
          <a:p>
            <a:pPr algn="ctr">
              <a:lnSpc>
                <a:spcPct val="150000"/>
              </a:lnSpc>
            </a:pPr>
            <a:r>
              <a:rPr lang="hr-HR" altLang="sr-Latn-RS" sz="3200" dirty="0">
                <a:latin typeface="+mn-lt"/>
                <a:cs typeface="Arial" panose="020B0604020202020204" pitchFamily="34" charset="0"/>
              </a:rPr>
              <a:t> zbroju struja </a:t>
            </a:r>
            <a:r>
              <a:rPr lang="hr-HR" altLang="sr-Latn-RS" sz="3200" i="1" dirty="0">
                <a:latin typeface="+mn-lt"/>
                <a:cs typeface="Arial" panose="020B0604020202020204" pitchFamily="34" charset="0"/>
              </a:rPr>
              <a:t>I</a:t>
            </a:r>
            <a:r>
              <a:rPr lang="hr-HR" altLang="sr-Latn-RS" sz="1600" i="1" dirty="0">
                <a:latin typeface="+mn-lt"/>
                <a:cs typeface="Arial" panose="020B0604020202020204" pitchFamily="34" charset="0"/>
              </a:rPr>
              <a:t>1</a:t>
            </a:r>
            <a:r>
              <a:rPr lang="hr-HR" altLang="sr-Latn-RS" sz="3200" dirty="0">
                <a:latin typeface="+mn-lt"/>
                <a:cs typeface="Arial" panose="020B0604020202020204" pitchFamily="34" charset="0"/>
              </a:rPr>
              <a:t> i </a:t>
            </a:r>
            <a:r>
              <a:rPr lang="hr-HR" altLang="sr-Latn-RS" sz="3200" i="1" dirty="0">
                <a:latin typeface="+mn-lt"/>
                <a:cs typeface="Arial" panose="020B0604020202020204" pitchFamily="34" charset="0"/>
              </a:rPr>
              <a:t>I</a:t>
            </a:r>
            <a:r>
              <a:rPr lang="hr-HR" altLang="sr-Latn-RS" sz="1600" i="1" dirty="0">
                <a:latin typeface="+mn-lt"/>
                <a:cs typeface="Arial" panose="020B0604020202020204" pitchFamily="34" charset="0"/>
              </a:rPr>
              <a:t>2</a:t>
            </a:r>
            <a:r>
              <a:rPr lang="hr-HR" altLang="sr-Latn-RS" sz="3200" dirty="0">
                <a:latin typeface="+mn-lt"/>
                <a:cs typeface="Arial" panose="020B0604020202020204" pitchFamily="34" charset="0"/>
              </a:rPr>
              <a:t> u pojedinim</a:t>
            </a:r>
          </a:p>
          <a:p>
            <a:pPr algn="ctr">
              <a:lnSpc>
                <a:spcPct val="150000"/>
              </a:lnSpc>
            </a:pPr>
            <a:r>
              <a:rPr lang="hr-HR" altLang="sr-Latn-RS" sz="3200" dirty="0">
                <a:latin typeface="+mn-lt"/>
                <a:cs typeface="Arial" panose="020B0604020202020204" pitchFamily="34" charset="0"/>
              </a:rPr>
              <a:t>granama strujnog kruga.</a:t>
            </a:r>
          </a:p>
          <a:p>
            <a:pPr algn="ctr"/>
            <a:endParaRPr lang="hr-HR" altLang="sr-Latn-RS" sz="3600" dirty="0">
              <a:latin typeface="+mn-lt"/>
            </a:endParaRPr>
          </a:p>
        </p:txBody>
      </p:sp>
      <p:pic>
        <p:nvPicPr>
          <p:cNvPr id="6" name="Picture 2" descr="D:\Sandra - školska ppt\FIZIKA8_U\8_I_73.tif">
            <a:extLst>
              <a:ext uri="{FF2B5EF4-FFF2-40B4-BE49-F238E27FC236}">
                <a16:creationId xmlns:a16="http://schemas.microsoft.com/office/drawing/2014/main" id="{C52AB968-EEC9-D49A-12A3-2031B3F59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063" y="2027820"/>
            <a:ext cx="2413000" cy="357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ct 3">
            <a:extLst>
              <a:ext uri="{FF2B5EF4-FFF2-40B4-BE49-F238E27FC236}">
                <a16:creationId xmlns:a16="http://schemas.microsoft.com/office/drawing/2014/main" id="{73995AE1-1600-5FF4-B058-5E2F811AD6D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2819506"/>
              </p:ext>
            </p:extLst>
          </p:nvPr>
        </p:nvGraphicFramePr>
        <p:xfrm>
          <a:off x="5982186" y="4719140"/>
          <a:ext cx="1895475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34449" imgH="215713" progId="">
                  <p:embed/>
                </p:oleObj>
              </mc:Choice>
              <mc:Fallback>
                <p:oleObj name="Equation" r:id="rId3" imgW="634449" imgH="215713" progId="">
                  <p:embed/>
                  <p:pic>
                    <p:nvPicPr>
                      <p:cNvPr id="512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82186" y="4719140"/>
                        <a:ext cx="1895475" cy="644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52105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9802492-28A6-2C2E-E981-E85CCF815C44}"/>
              </a:ext>
            </a:extLst>
          </p:cNvPr>
          <p:cNvSpPr txBox="1">
            <a:spLocks/>
          </p:cNvSpPr>
          <p:nvPr/>
        </p:nvSpPr>
        <p:spPr>
          <a:xfrm>
            <a:off x="381000" y="1676400"/>
            <a:ext cx="4191000" cy="685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miter lim="800000"/>
            <a:headEnd/>
            <a:tailEnd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en-US" sz="2400">
                <a:latin typeface="Arial" charset="0"/>
                <a:cs typeface="Arial" charset="0"/>
              </a:rPr>
              <a:t>Koliki je volumen</a:t>
            </a:r>
            <a:r>
              <a:rPr lang="hr-HR" sz="2400">
                <a:latin typeface="Arial" charset="0"/>
                <a:cs typeface="Arial" charset="0"/>
              </a:rPr>
              <a:t> </a:t>
            </a:r>
            <a:r>
              <a:rPr lang="en-US" sz="2400">
                <a:latin typeface="Arial" charset="0"/>
                <a:cs typeface="Arial" charset="0"/>
              </a:rPr>
              <a:t>akvarija?</a:t>
            </a:r>
            <a:endParaRPr lang="en-US" sz="2400" b="1" dirty="0">
              <a:latin typeface="Arial" charset="0"/>
              <a:cs typeface="Arial" charset="0"/>
            </a:endParaRPr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01BA12CF-16BF-E4B4-E55B-E96ACA80C96E}"/>
              </a:ext>
            </a:extLst>
          </p:cNvPr>
          <p:cNvSpPr txBox="1">
            <a:spLocks/>
          </p:cNvSpPr>
          <p:nvPr/>
        </p:nvSpPr>
        <p:spPr bwMode="auto">
          <a:xfrm>
            <a:off x="4724400" y="2209800"/>
            <a:ext cx="3471863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hr-HR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Rješenje</a:t>
            </a:r>
            <a:r>
              <a:rPr lang="en-US" alt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alt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6 dm</a:t>
            </a:r>
            <a:endParaRPr lang="hr-HR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hr-HR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alt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hr-HR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r-HR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= 3 dm</a:t>
            </a:r>
            <a:endParaRPr lang="hr-HR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hr-HR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r-HR" alt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hr-HR" alt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a·b</a:t>
            </a:r>
            <a:r>
              <a:rPr lang="hr-HR" alt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·</a:t>
            </a:r>
            <a:r>
              <a:rPr lang="en-US" alt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hr-HR" alt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hr-HR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hr-HR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r-HR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 · 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hr-HR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r-HR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·3 dm</a:t>
            </a:r>
            <a:endParaRPr lang="hr-HR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hr-HR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  <a:r>
              <a:rPr lang="hr-HR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r-HR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m³ = 36 L</a:t>
            </a: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3FA8C78-A17C-F57D-BDF5-80996F1A7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590800"/>
            <a:ext cx="3243263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434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id="{9079D3A1-50F0-ABD2-FCE8-B652B132ED53}"/>
              </a:ext>
            </a:extLst>
          </p:cNvPr>
          <p:cNvSpPr txBox="1">
            <a:spLocks/>
          </p:cNvSpPr>
          <p:nvPr/>
        </p:nvSpPr>
        <p:spPr>
          <a:xfrm>
            <a:off x="1269388" y="887746"/>
            <a:ext cx="10672663" cy="5465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40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lef" panose="00000500000000000000" pitchFamily="2" charset="-79"/>
              </a:rPr>
              <a:t>Izvori napona </a:t>
            </a:r>
            <a:endParaRPr lang="hr-HR" sz="40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lef" panose="00000500000000000000" pitchFamily="2" charset="-79"/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F88E6AB9-F379-D451-C3D9-9E2FB066BCB7}"/>
              </a:ext>
            </a:extLst>
          </p:cNvPr>
          <p:cNvSpPr txBox="1"/>
          <p:nvPr/>
        </p:nvSpPr>
        <p:spPr>
          <a:xfrm>
            <a:off x="1269388" y="1707502"/>
            <a:ext cx="9828104" cy="196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r-HR" sz="2800" dirty="0"/>
              <a:t>Svaki električni izvor daje određeni napon. </a:t>
            </a:r>
          </a:p>
          <a:p>
            <a:pPr algn="ctr">
              <a:lnSpc>
                <a:spcPct val="150000"/>
              </a:lnSpc>
            </a:pPr>
            <a:r>
              <a:rPr lang="hr-HR" sz="2800" dirty="0"/>
              <a:t>Što je veći električni napon izvora, to se veća količina električne energije može u trošilu pretvoriti u druge oblike energije. 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6A0CDD61-BA56-80F2-CBDA-F0E1DAF60DA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31223" y="3620845"/>
            <a:ext cx="2267909" cy="2170364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E2240403-EC28-640E-C3E4-E7523A1E71D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28877" y="3571065"/>
            <a:ext cx="2219136" cy="2103302"/>
          </a:xfrm>
          <a:prstGeom prst="rect">
            <a:avLst/>
          </a:prstGeom>
        </p:spPr>
      </p:pic>
      <p:sp>
        <p:nvSpPr>
          <p:cNvPr id="9" name="TextBox 10">
            <a:extLst>
              <a:ext uri="{FF2B5EF4-FFF2-40B4-BE49-F238E27FC236}">
                <a16:creationId xmlns:a16="http://schemas.microsoft.com/office/drawing/2014/main" id="{5D5B3047-AF74-21D9-CEB7-9CD5A8E6A2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8877" y="5791209"/>
            <a:ext cx="240982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sr-Latn-RS" sz="2000" dirty="0" err="1">
                <a:latin typeface="+mn-lt"/>
                <a:cs typeface="Arial" panose="020B0604020202020204" pitchFamily="34" charset="0"/>
              </a:rPr>
              <a:t>Električni</a:t>
            </a:r>
            <a:r>
              <a:rPr lang="en-US" altLang="sr-Latn-RS" sz="20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sr-Latn-RS" sz="2000" dirty="0" err="1">
                <a:latin typeface="+mn-lt"/>
                <a:cs typeface="Arial" panose="020B0604020202020204" pitchFamily="34" charset="0"/>
              </a:rPr>
              <a:t>akumulator</a:t>
            </a:r>
            <a:endParaRPr lang="hr-HR" altLang="sr-Latn-RS" sz="20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774856-95D9-AAE6-780D-27CBFF6047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6290" y="5791209"/>
            <a:ext cx="207460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sr-Latn-RS" sz="2000" dirty="0" err="1">
                <a:latin typeface="+mn-lt"/>
                <a:cs typeface="Arial" panose="020B0604020202020204" pitchFamily="34" charset="0"/>
              </a:rPr>
              <a:t>Električna</a:t>
            </a:r>
            <a:r>
              <a:rPr lang="en-US" altLang="sr-Latn-RS" sz="20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sr-Latn-RS" sz="2000" dirty="0" err="1">
                <a:latin typeface="+mn-lt"/>
                <a:cs typeface="Arial" panose="020B0604020202020204" pitchFamily="34" charset="0"/>
              </a:rPr>
              <a:t>baterija</a:t>
            </a:r>
            <a:endParaRPr lang="hr-HR" altLang="sr-Latn-RS" sz="2000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50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id="{8A6DB8EA-76A1-F16A-0354-0C4328A1A62F}"/>
              </a:ext>
            </a:extLst>
          </p:cNvPr>
          <p:cNvSpPr txBox="1">
            <a:spLocks/>
          </p:cNvSpPr>
          <p:nvPr/>
        </p:nvSpPr>
        <p:spPr>
          <a:xfrm>
            <a:off x="1082351" y="829570"/>
            <a:ext cx="10965209" cy="6628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40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lef" panose="00000500000000000000" pitchFamily="2" charset="-79"/>
              </a:rPr>
              <a:t>Što je napon? </a:t>
            </a:r>
            <a:endParaRPr lang="hr-HR" sz="40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lef" panose="00000500000000000000" pitchFamily="2" charset="-79"/>
            </a:endParaRPr>
          </a:p>
        </p:txBody>
      </p:sp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id="{68A421E7-40B3-EDE5-7D5A-2C303275C595}"/>
              </a:ext>
            </a:extLst>
          </p:cNvPr>
          <p:cNvSpPr txBox="1">
            <a:spLocks/>
          </p:cNvSpPr>
          <p:nvPr/>
        </p:nvSpPr>
        <p:spPr>
          <a:xfrm>
            <a:off x="1082351" y="1743970"/>
            <a:ext cx="10515600" cy="27671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hr-HR" sz="3200">
                <a:solidFill>
                  <a:prstClr val="black"/>
                </a:solidFill>
                <a:cs typeface="Arial" pitchFamily="34" charset="0"/>
              </a:rPr>
              <a:t>Električni napon </a:t>
            </a:r>
            <a:r>
              <a:rPr lang="hr-HR" sz="3200" i="1">
                <a:solidFill>
                  <a:prstClr val="black"/>
                </a:solidFill>
                <a:cs typeface="Arial" pitchFamily="34" charset="0"/>
              </a:rPr>
              <a:t>U</a:t>
            </a:r>
            <a:r>
              <a:rPr lang="hr-HR" sz="3200">
                <a:solidFill>
                  <a:prstClr val="black"/>
                </a:solidFill>
                <a:cs typeface="Arial" pitchFamily="34" charset="0"/>
              </a:rPr>
              <a:t>, koji djeluje između polova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hr-HR" sz="3200">
                <a:solidFill>
                  <a:prstClr val="black"/>
                </a:solidFill>
                <a:cs typeface="Arial" pitchFamily="34" charset="0"/>
              </a:rPr>
              <a:t> električnog izvora, pokreće naboje strujnim krugom, tj.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hr-HR" sz="3200">
                <a:solidFill>
                  <a:prstClr val="black"/>
                </a:solidFill>
                <a:cs typeface="Arial" pitchFamily="34" charset="0"/>
              </a:rPr>
              <a:t>stvara električnu struju.</a:t>
            </a:r>
            <a:endParaRPr lang="hr-HR" sz="3600" dirty="0"/>
          </a:p>
        </p:txBody>
      </p:sp>
      <p:graphicFrame>
        <p:nvGraphicFramePr>
          <p:cNvPr id="7" name="Object 2">
            <a:extLst>
              <a:ext uri="{FF2B5EF4-FFF2-40B4-BE49-F238E27FC236}">
                <a16:creationId xmlns:a16="http://schemas.microsoft.com/office/drawing/2014/main" id="{3B3DE7CA-C8C3-B02D-9F26-8F860F9714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7696060"/>
              </p:ext>
            </p:extLst>
          </p:nvPr>
        </p:nvGraphicFramePr>
        <p:xfrm>
          <a:off x="2320343" y="4563147"/>
          <a:ext cx="2392363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39800" imgH="419100" progId="">
                  <p:embed/>
                </p:oleObj>
              </mc:Choice>
              <mc:Fallback>
                <p:oleObj name="Equation" r:id="rId2" imgW="939800" imgH="419100" progId="">
                  <p:embed/>
                  <p:pic>
                    <p:nvPicPr>
                      <p:cNvPr id="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0343" y="4563147"/>
                        <a:ext cx="2392363" cy="1066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3">
            <a:extLst>
              <a:ext uri="{FF2B5EF4-FFF2-40B4-BE49-F238E27FC236}">
                <a16:creationId xmlns:a16="http://schemas.microsoft.com/office/drawing/2014/main" id="{5A24AE61-F835-61EC-B5D2-BCC31E2533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9799095"/>
              </p:ext>
            </p:extLst>
          </p:nvPr>
        </p:nvGraphicFramePr>
        <p:xfrm>
          <a:off x="6999668" y="4472995"/>
          <a:ext cx="1285875" cy="1116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Jednadžba" r:id="rId4" imgW="482400" imgH="419040" progId="">
                  <p:embed/>
                </p:oleObj>
              </mc:Choice>
              <mc:Fallback>
                <p:oleObj name="Jednadžba" r:id="rId4" imgW="482400" imgH="419040" progId="">
                  <p:embed/>
                  <p:pic>
                    <p:nvPicPr>
                      <p:cNvPr id="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99668" y="4472995"/>
                        <a:ext cx="1285875" cy="11160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2">
            <a:extLst>
              <a:ext uri="{FF2B5EF4-FFF2-40B4-BE49-F238E27FC236}">
                <a16:creationId xmlns:a16="http://schemas.microsoft.com/office/drawing/2014/main" id="{EE1D1CCD-9660-DD1D-A742-FEC5B06D39E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0614738"/>
              </p:ext>
            </p:extLst>
          </p:nvPr>
        </p:nvGraphicFramePr>
        <p:xfrm>
          <a:off x="2486717" y="5681967"/>
          <a:ext cx="2246313" cy="1071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825500" imgH="393700" progId="">
                  <p:embed/>
                </p:oleObj>
              </mc:Choice>
              <mc:Fallback>
                <p:oleObj name="Equation" r:id="rId6" imgW="825500" imgH="393700" progId="">
                  <p:embed/>
                  <p:pic>
                    <p:nvPicPr>
                      <p:cNvPr id="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6717" y="5681967"/>
                        <a:ext cx="2246313" cy="10715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3">
            <a:extLst>
              <a:ext uri="{FF2B5EF4-FFF2-40B4-BE49-F238E27FC236}">
                <a16:creationId xmlns:a16="http://schemas.microsoft.com/office/drawing/2014/main" id="{0522A08C-D4DC-6F82-3AF2-8EEF4E93394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4032728"/>
              </p:ext>
            </p:extLst>
          </p:nvPr>
        </p:nvGraphicFramePr>
        <p:xfrm>
          <a:off x="7102855" y="5797854"/>
          <a:ext cx="1079500" cy="955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Jednadžba" r:id="rId8" imgW="444240" imgH="393480" progId="">
                  <p:embed/>
                </p:oleObj>
              </mc:Choice>
              <mc:Fallback>
                <p:oleObj name="Jednadžba" r:id="rId8" imgW="444240" imgH="393480" progId="">
                  <p:embed/>
                  <p:pic>
                    <p:nvPicPr>
                      <p:cNvPr id="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02855" y="5797854"/>
                        <a:ext cx="1079500" cy="955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1220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id="{44E6BC4F-179A-0893-4762-2BD125C67717}"/>
              </a:ext>
            </a:extLst>
          </p:cNvPr>
          <p:cNvSpPr txBox="1">
            <a:spLocks/>
          </p:cNvSpPr>
          <p:nvPr/>
        </p:nvSpPr>
        <p:spPr>
          <a:xfrm>
            <a:off x="1323833" y="837164"/>
            <a:ext cx="10029967" cy="8535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40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Sjaj žaruljice ovisi o naponu </a:t>
            </a:r>
            <a:r>
              <a:rPr lang="hr-HR"/>
              <a:t>	</a:t>
            </a:r>
            <a:endParaRPr lang="hr-HR" dirty="0"/>
          </a:p>
        </p:txBody>
      </p:sp>
      <p:pic>
        <p:nvPicPr>
          <p:cNvPr id="5" name="Rezervirano mjesto sadržaja 6">
            <a:extLst>
              <a:ext uri="{FF2B5EF4-FFF2-40B4-BE49-F238E27FC236}">
                <a16:creationId xmlns:a16="http://schemas.microsoft.com/office/drawing/2014/main" id="{32212925-3BEA-7911-A93F-E5D811D4DBA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19112" y="2089646"/>
            <a:ext cx="2691223" cy="2623606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B538D1DB-9556-EC29-7CA4-4B65A347B4DC}"/>
              </a:ext>
            </a:extLst>
          </p:cNvPr>
          <p:cNvSpPr txBox="1"/>
          <p:nvPr/>
        </p:nvSpPr>
        <p:spPr>
          <a:xfrm>
            <a:off x="5710335" y="38535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r-HR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5A2BCCE7-65AA-2B34-53AD-9B9842C0645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95066" y="1994519"/>
            <a:ext cx="2691223" cy="2813860"/>
          </a:xfrm>
          <a:prstGeom prst="rect">
            <a:avLst/>
          </a:prstGeom>
        </p:spPr>
      </p:pic>
      <p:sp>
        <p:nvSpPr>
          <p:cNvPr id="11" name="TekstniOkvir 10">
            <a:extLst>
              <a:ext uri="{FF2B5EF4-FFF2-40B4-BE49-F238E27FC236}">
                <a16:creationId xmlns:a16="http://schemas.microsoft.com/office/drawing/2014/main" id="{1882D06D-9B01-BB23-5349-9A05E4DC9740}"/>
              </a:ext>
            </a:extLst>
          </p:cNvPr>
          <p:cNvSpPr txBox="1"/>
          <p:nvPr/>
        </p:nvSpPr>
        <p:spPr>
          <a:xfrm>
            <a:off x="2910625" y="5207337"/>
            <a:ext cx="62720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/>
              <a:t>Sjaje li obje žaruljice jednakim sjajem? </a:t>
            </a:r>
          </a:p>
        </p:txBody>
      </p:sp>
    </p:spTree>
    <p:extLst>
      <p:ext uri="{BB962C8B-B14F-4D97-AF65-F5344CB8AC3E}">
        <p14:creationId xmlns:p14="http://schemas.microsoft.com/office/powerpoint/2010/main" val="108530837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F59C64BF-E67E-CEED-9C9D-EC63B26D17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7666" y="1756295"/>
            <a:ext cx="68816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hr-HR" altLang="sr-Latn-RS" sz="3200" dirty="0">
                <a:latin typeface="+mn-lt"/>
                <a:cs typeface="Arial" panose="020B0604020202020204" pitchFamily="34" charset="0"/>
              </a:rPr>
              <a:t>Voltmetar je uređaj za mjerenje napona</a:t>
            </a:r>
            <a:r>
              <a:rPr lang="hr-HR" altLang="sr-Latn-R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sr-Latn-R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D:\Sandra - školska ppt\FIZIKA8_U\8_I_85a.tif">
            <a:extLst>
              <a:ext uri="{FF2B5EF4-FFF2-40B4-BE49-F238E27FC236}">
                <a16:creationId xmlns:a16="http://schemas.microsoft.com/office/drawing/2014/main" id="{F1027627-B5DC-CDB9-1BD7-2C34C76E1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300" y="2372675"/>
            <a:ext cx="2307463" cy="2840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AF4086DF-6B40-FD1E-5423-04D724D7E7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8799" y="862493"/>
            <a:ext cx="63165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hr-HR" altLang="sr-Latn-RS" sz="40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Mjerenje električnog napona </a:t>
            </a:r>
            <a:endParaRPr lang="en-US" altLang="sr-Latn-RS" sz="40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anose="020B0604020202020204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6550660-99CC-49C4-3B15-05143DE06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069" y="2344460"/>
            <a:ext cx="1955352" cy="238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188A04BF-08E0-1DF7-F2F5-F3FF8ABC1C47}"/>
              </a:ext>
            </a:extLst>
          </p:cNvPr>
          <p:cNvSpPr txBox="1"/>
          <p:nvPr/>
        </p:nvSpPr>
        <p:spPr>
          <a:xfrm>
            <a:off x="1970467" y="5249679"/>
            <a:ext cx="79849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hr-HR" altLang="sr-Latn-RS" sz="2800" dirty="0">
                <a:solidFill>
                  <a:prstClr val="black"/>
                </a:solidFill>
                <a:cs typeface="Arial" panose="020B0604020202020204" pitchFamily="34" charset="0"/>
              </a:rPr>
              <a:t>Voltmetar se u strujni krug uključuje paralelno</a:t>
            </a:r>
          </a:p>
          <a:p>
            <a:pPr lvl="0" algn="ctr"/>
            <a:r>
              <a:rPr lang="hr-HR" altLang="sr-Latn-RS" sz="2800" dirty="0">
                <a:solidFill>
                  <a:prstClr val="black"/>
                </a:solidFill>
                <a:cs typeface="Arial" panose="020B0604020202020204" pitchFamily="34" charset="0"/>
              </a:rPr>
              <a:t> s izvorom ili trošilom</a:t>
            </a:r>
            <a:r>
              <a:rPr lang="hr-HR" altLang="sr-Latn-RS" sz="2400" dirty="0">
                <a:solidFill>
                  <a:prstClr val="black"/>
                </a:solidFill>
                <a:cs typeface="Arial" panose="020B0604020202020204" pitchFamily="34" charset="0"/>
              </a:rPr>
              <a:t>.</a:t>
            </a:r>
            <a:endParaRPr lang="en-US" altLang="sr-Latn-RS" sz="24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237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D994592B-78A1-E010-44C2-579D6B78EF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3849" y="837832"/>
            <a:ext cx="69760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hr-HR" altLang="sr-Latn-RS" sz="36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Električni napon na krajevima trošila</a:t>
            </a:r>
            <a:endParaRPr lang="en-US" altLang="sr-Latn-RS" sz="36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anose="020B0604020202020204" pitchFamily="34" charset="0"/>
            </a:endParaRPr>
          </a:p>
        </p:txBody>
      </p:sp>
      <p:pic>
        <p:nvPicPr>
          <p:cNvPr id="5" name="Picture 2" descr="D:\Sandra - školska ppt\FIZIKA8_U\8_I_85a1.tif">
            <a:extLst>
              <a:ext uri="{FF2B5EF4-FFF2-40B4-BE49-F238E27FC236}">
                <a16:creationId xmlns:a16="http://schemas.microsoft.com/office/drawing/2014/main" id="{2765AEC2-7DFA-5696-DEC3-C11851796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835" y="2137893"/>
            <a:ext cx="2773363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D:\Sandra - školska ppt\FIZIKA8_U\8_I_85b1.tif">
            <a:extLst>
              <a:ext uri="{FF2B5EF4-FFF2-40B4-BE49-F238E27FC236}">
                <a16:creationId xmlns:a16="http://schemas.microsoft.com/office/drawing/2014/main" id="{B1D8D5C1-4610-AC55-699C-565D0DF63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681" y="1437720"/>
            <a:ext cx="2835865" cy="34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53CAF8F5-7683-7275-B4FE-451FEC252151}"/>
              </a:ext>
            </a:extLst>
          </p:cNvPr>
          <p:cNvSpPr txBox="1"/>
          <p:nvPr/>
        </p:nvSpPr>
        <p:spPr>
          <a:xfrm>
            <a:off x="2189408" y="4917253"/>
            <a:ext cx="8136532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hr-HR" sz="2800" dirty="0">
                <a:solidFill>
                  <a:prstClr val="black"/>
                </a:solidFill>
                <a:cs typeface="Arial" pitchFamily="34" charset="0"/>
              </a:rPr>
              <a:t>Kad je trošilo uključeno u strujni krug,</a:t>
            </a:r>
            <a:r>
              <a:rPr lang="en-US" sz="2800" dirty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hr-HR" sz="2800" dirty="0">
                <a:solidFill>
                  <a:prstClr val="black"/>
                </a:solidFill>
                <a:cs typeface="Arial" pitchFamily="34" charset="0"/>
              </a:rPr>
              <a:t>napon na krajevima trošila je jednak naponu izvora.</a:t>
            </a:r>
            <a:endParaRPr lang="en-US" sz="2800" dirty="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688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Sandra - školska ppt\FIZIKA8_U\8_I_87.tif">
            <a:extLst>
              <a:ext uri="{FF2B5EF4-FFF2-40B4-BE49-F238E27FC236}">
                <a16:creationId xmlns:a16="http://schemas.microsoft.com/office/drawing/2014/main" id="{D4731A31-BE23-9DE4-1607-A4790FF5C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251" y="1673368"/>
            <a:ext cx="28956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030DDBF0-7077-9EF8-2193-4A72995E8F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9251" y="868610"/>
            <a:ext cx="721282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hr-HR" altLang="sr-Latn-RS" sz="3200" dirty="0">
                <a:solidFill>
                  <a:srgbClr val="000099"/>
                </a:solidFill>
                <a:latin typeface="+mn-lt"/>
                <a:cs typeface="Arial" panose="020B0604020202020204" pitchFamily="34" charset="0"/>
              </a:rPr>
              <a:t>Električni napon </a:t>
            </a:r>
            <a:r>
              <a:rPr lang="en-US" altLang="sr-Latn-RS" sz="3200" dirty="0">
                <a:solidFill>
                  <a:srgbClr val="000099"/>
                </a:solidFill>
                <a:latin typeface="+mn-lt"/>
                <a:cs typeface="Arial" panose="020B0604020202020204" pitchFamily="34" charset="0"/>
              </a:rPr>
              <a:t>s</a:t>
            </a:r>
            <a:r>
              <a:rPr lang="hr-HR" altLang="sr-Latn-RS" sz="3200" dirty="0" err="1">
                <a:solidFill>
                  <a:srgbClr val="000099"/>
                </a:solidFill>
                <a:latin typeface="+mn-lt"/>
                <a:cs typeface="Arial" panose="020B0604020202020204" pitchFamily="34" charset="0"/>
              </a:rPr>
              <a:t>erijski</a:t>
            </a:r>
            <a:r>
              <a:rPr lang="hr-HR" altLang="sr-Latn-RS" sz="3200" dirty="0">
                <a:solidFill>
                  <a:srgbClr val="000099"/>
                </a:solidFill>
                <a:latin typeface="+mn-lt"/>
                <a:cs typeface="Arial" panose="020B0604020202020204" pitchFamily="34" charset="0"/>
              </a:rPr>
              <a:t> spoj</a:t>
            </a:r>
            <a:r>
              <a:rPr lang="en-US" altLang="sr-Latn-RS" sz="3200" dirty="0" err="1">
                <a:solidFill>
                  <a:srgbClr val="000099"/>
                </a:solidFill>
                <a:latin typeface="+mn-lt"/>
                <a:cs typeface="Arial" panose="020B0604020202020204" pitchFamily="34" charset="0"/>
              </a:rPr>
              <a:t>enih</a:t>
            </a:r>
            <a:r>
              <a:rPr lang="en-US" altLang="sr-Latn-RS" sz="3200" dirty="0">
                <a:solidFill>
                  <a:srgbClr val="000099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hr-HR" altLang="sr-Latn-RS" sz="3200" dirty="0">
                <a:solidFill>
                  <a:srgbClr val="000099"/>
                </a:solidFill>
                <a:latin typeface="+mn-lt"/>
                <a:cs typeface="Arial" panose="020B0604020202020204" pitchFamily="34" charset="0"/>
              </a:rPr>
              <a:t>izvora </a:t>
            </a:r>
            <a:endParaRPr lang="en-US" altLang="sr-Latn-RS" sz="3200" dirty="0">
              <a:solidFill>
                <a:srgbClr val="000099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719DFC0E-7839-742C-54EC-E290C9E1A051}"/>
              </a:ext>
            </a:extLst>
          </p:cNvPr>
          <p:cNvSpPr txBox="1"/>
          <p:nvPr/>
        </p:nvSpPr>
        <p:spPr>
          <a:xfrm>
            <a:off x="4589149" y="1816028"/>
            <a:ext cx="5957553" cy="261084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hr-HR" sz="2800" dirty="0">
                <a:cs typeface="Arial" pitchFamily="34" charset="0"/>
              </a:rPr>
              <a:t>Električne izvore spajamo serijski tako da pozitivni pol jednog izvora (+) spojimo s negativnim polom drugog izvora (-). </a:t>
            </a:r>
            <a:endParaRPr lang="en-US" sz="2800" dirty="0">
              <a:cs typeface="Arial" pitchFamily="34" charset="0"/>
            </a:endParaRPr>
          </a:p>
        </p:txBody>
      </p:sp>
      <p:graphicFrame>
        <p:nvGraphicFramePr>
          <p:cNvPr id="7" name="Object 3">
            <a:extLst>
              <a:ext uri="{FF2B5EF4-FFF2-40B4-BE49-F238E27FC236}">
                <a16:creationId xmlns:a16="http://schemas.microsoft.com/office/drawing/2014/main" id="{9CAE4BE0-EAA4-8871-B288-DAA42973B29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2001280"/>
              </p:ext>
            </p:extLst>
          </p:nvPr>
        </p:nvGraphicFramePr>
        <p:xfrm>
          <a:off x="1613582" y="5493801"/>
          <a:ext cx="2166938" cy="614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Jednadžba" r:id="rId3" imgW="761760" imgH="215640" progId="">
                  <p:embed/>
                </p:oleObj>
              </mc:Choice>
              <mc:Fallback>
                <p:oleObj name="Jednadžba" r:id="rId3" imgW="761760" imgH="215640" progId="">
                  <p:embed/>
                  <p:pic>
                    <p:nvPicPr>
                      <p:cNvPr id="2560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3582" y="5493801"/>
                        <a:ext cx="2166938" cy="614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Pravokutnik 8">
            <a:extLst>
              <a:ext uri="{FF2B5EF4-FFF2-40B4-BE49-F238E27FC236}">
                <a16:creationId xmlns:a16="http://schemas.microsoft.com/office/drawing/2014/main" id="{7FA59197-F0EA-DBDB-206C-4A4098964DE9}"/>
              </a:ext>
            </a:extLst>
          </p:cNvPr>
          <p:cNvSpPr/>
          <p:nvPr/>
        </p:nvSpPr>
        <p:spPr>
          <a:xfrm>
            <a:off x="4895001" y="4685583"/>
            <a:ext cx="6096000" cy="131818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hr-HR" sz="2800" dirty="0">
                <a:cs typeface="Arial" pitchFamily="34" charset="0"/>
              </a:rPr>
              <a:t>Ukupni napon izvora  jednak je</a:t>
            </a:r>
          </a:p>
          <a:p>
            <a:pPr algn="ctr">
              <a:lnSpc>
                <a:spcPct val="150000"/>
              </a:lnSpc>
              <a:defRPr/>
            </a:pPr>
            <a:r>
              <a:rPr lang="hr-HR" sz="2800" dirty="0">
                <a:cs typeface="Arial" pitchFamily="34" charset="0"/>
              </a:rPr>
              <a:t> zbroju napona pojedinačnih baterija.</a:t>
            </a:r>
            <a:endParaRPr lang="en-US" sz="28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19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>
            <a:extLst>
              <a:ext uri="{FF2B5EF4-FFF2-40B4-BE49-F238E27FC236}">
                <a16:creationId xmlns:a16="http://schemas.microsoft.com/office/drawing/2014/main" id="{55302425-7762-813E-E733-14D86BFC53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2028" y="868610"/>
            <a:ext cx="719459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hr-HR" altLang="sr-Latn-RS" sz="32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Električni na</a:t>
            </a:r>
            <a:r>
              <a:rPr lang="en-US" altLang="sr-Latn-RS" sz="32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pon</a:t>
            </a:r>
            <a:r>
              <a:rPr lang="hr-HR" altLang="sr-Latn-RS" sz="32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 u </a:t>
            </a:r>
            <a:r>
              <a:rPr lang="en-US" altLang="sr-Latn-RS" sz="32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serijskome spoju trošila</a:t>
            </a: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6D710F54-B76C-C26B-90B8-6CDDE588A5BF}"/>
              </a:ext>
            </a:extLst>
          </p:cNvPr>
          <p:cNvSpPr txBox="1"/>
          <p:nvPr/>
        </p:nvSpPr>
        <p:spPr>
          <a:xfrm>
            <a:off x="3667910" y="2490855"/>
            <a:ext cx="7001276" cy="149335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hr-HR" sz="3200" dirty="0">
                <a:cs typeface="Arial" pitchFamily="34" charset="0"/>
              </a:rPr>
              <a:t>Ukupni električni napon jednak je zbroju </a:t>
            </a:r>
          </a:p>
          <a:p>
            <a:pPr algn="ctr">
              <a:lnSpc>
                <a:spcPct val="150000"/>
              </a:lnSpc>
              <a:defRPr/>
            </a:pPr>
            <a:r>
              <a:rPr lang="hr-HR" sz="3200" dirty="0">
                <a:cs typeface="Arial" pitchFamily="34" charset="0"/>
              </a:rPr>
              <a:t>napona na pojedinim trošilima.</a:t>
            </a:r>
          </a:p>
        </p:txBody>
      </p:sp>
      <p:graphicFrame>
        <p:nvGraphicFramePr>
          <p:cNvPr id="6" name="Object 3">
            <a:extLst>
              <a:ext uri="{FF2B5EF4-FFF2-40B4-BE49-F238E27FC236}">
                <a16:creationId xmlns:a16="http://schemas.microsoft.com/office/drawing/2014/main" id="{C974EBC7-8152-6B3D-6234-4CF6868ED78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6827828"/>
              </p:ext>
            </p:extLst>
          </p:nvPr>
        </p:nvGraphicFramePr>
        <p:xfrm>
          <a:off x="6085079" y="4832973"/>
          <a:ext cx="2166938" cy="614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Jednadžba" r:id="rId2" imgW="761760" imgH="215640" progId="">
                  <p:embed/>
                </p:oleObj>
              </mc:Choice>
              <mc:Fallback>
                <p:oleObj name="Jednadžba" r:id="rId2" imgW="761760" imgH="215640" progId="">
                  <p:embed/>
                  <p:pic>
                    <p:nvPicPr>
                      <p:cNvPr id="2662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5079" y="4832973"/>
                        <a:ext cx="2166938" cy="614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3">
            <a:extLst>
              <a:ext uri="{FF2B5EF4-FFF2-40B4-BE49-F238E27FC236}">
                <a16:creationId xmlns:a16="http://schemas.microsoft.com/office/drawing/2014/main" id="{51E0F55E-CB5C-AA1E-4321-6476292CD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50" y="1948760"/>
            <a:ext cx="2815473" cy="3498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7684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>
            <a:extLst>
              <a:ext uri="{FF2B5EF4-FFF2-40B4-BE49-F238E27FC236}">
                <a16:creationId xmlns:a16="http://schemas.microsoft.com/office/drawing/2014/main" id="{E69D6731-70E7-C94D-4E5E-26FBBD024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9244" y="846101"/>
            <a:ext cx="74042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hr-HR" altLang="sr-Latn-RS" sz="32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Električni na</a:t>
            </a:r>
            <a:r>
              <a:rPr lang="en-US" altLang="sr-Latn-RS" sz="32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pon u </a:t>
            </a:r>
            <a:r>
              <a:rPr lang="en-US" altLang="sr-Latn-RS" sz="32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paralelnom</a:t>
            </a:r>
            <a:r>
              <a:rPr lang="en-US" altLang="sr-Latn-RS" sz="32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 spoju trošila</a:t>
            </a:r>
            <a:endParaRPr lang="en-US" altLang="sr-Latn-RS" sz="24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anose="020B0604020202020204" pitchFamily="34" charset="0"/>
            </a:endParaRP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F1077E64-E38B-439E-34EB-0721CED708C0}"/>
              </a:ext>
            </a:extLst>
          </p:cNvPr>
          <p:cNvSpPr txBox="1"/>
          <p:nvPr/>
        </p:nvSpPr>
        <p:spPr>
          <a:xfrm>
            <a:off x="1276755" y="2076272"/>
            <a:ext cx="7743915" cy="156966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hr-HR" sz="3200" dirty="0">
                <a:cs typeface="Arial" pitchFamily="34" charset="0"/>
              </a:rPr>
              <a:t>Električni napon izvora jednak je električnom </a:t>
            </a:r>
          </a:p>
          <a:p>
            <a:pPr algn="ctr">
              <a:lnSpc>
                <a:spcPct val="150000"/>
              </a:lnSpc>
              <a:defRPr/>
            </a:pPr>
            <a:r>
              <a:rPr lang="hr-HR" sz="3200" dirty="0">
                <a:cs typeface="Arial" pitchFamily="34" charset="0"/>
              </a:rPr>
              <a:t>naponu u svakoj grani strujnog kruga. </a:t>
            </a:r>
          </a:p>
        </p:txBody>
      </p:sp>
      <p:graphicFrame>
        <p:nvGraphicFramePr>
          <p:cNvPr id="6" name="Object 2">
            <a:extLst>
              <a:ext uri="{FF2B5EF4-FFF2-40B4-BE49-F238E27FC236}">
                <a16:creationId xmlns:a16="http://schemas.microsoft.com/office/drawing/2014/main" id="{3AB16B7D-5F7B-3727-F513-4ED591D172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0148541"/>
              </p:ext>
            </p:extLst>
          </p:nvPr>
        </p:nvGraphicFramePr>
        <p:xfrm>
          <a:off x="3815299" y="4039849"/>
          <a:ext cx="2201863" cy="614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774364" imgH="215806" progId="">
                  <p:embed/>
                </p:oleObj>
              </mc:Choice>
              <mc:Fallback>
                <p:oleObj name="Equation" r:id="rId2" imgW="774364" imgH="215806" progId="">
                  <p:embed/>
                  <p:pic>
                    <p:nvPicPr>
                      <p:cNvPr id="276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5299" y="4039849"/>
                        <a:ext cx="2201863" cy="614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3">
            <a:extLst>
              <a:ext uri="{FF2B5EF4-FFF2-40B4-BE49-F238E27FC236}">
                <a16:creationId xmlns:a16="http://schemas.microsoft.com/office/drawing/2014/main" id="{7FFCE724-79DE-B0F5-F94B-90432D7FF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095" y="873126"/>
            <a:ext cx="2209800" cy="480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1044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id="{691346C5-EE4F-EBC0-7D47-8994BAC7D866}"/>
              </a:ext>
            </a:extLst>
          </p:cNvPr>
          <p:cNvSpPr txBox="1">
            <a:spLocks/>
          </p:cNvSpPr>
          <p:nvPr/>
        </p:nvSpPr>
        <p:spPr>
          <a:xfrm>
            <a:off x="1146412" y="703798"/>
            <a:ext cx="10207388" cy="12530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40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Zadatak</a:t>
            </a:r>
            <a:endParaRPr lang="hr-HR" sz="40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Rezervirano mjesto sadržaja 2">
            <a:extLst>
              <a:ext uri="{FF2B5EF4-FFF2-40B4-BE49-F238E27FC236}">
                <a16:creationId xmlns:a16="http://schemas.microsoft.com/office/drawing/2014/main" id="{9D07EC26-92E3-21BC-08B4-7CD70B00F1BE}"/>
              </a:ext>
            </a:extLst>
          </p:cNvPr>
          <p:cNvSpPr txBox="1">
            <a:spLocks/>
          </p:cNvSpPr>
          <p:nvPr/>
        </p:nvSpPr>
        <p:spPr>
          <a:xfrm>
            <a:off x="1082351" y="1686565"/>
            <a:ext cx="10515600" cy="1416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altLang="sr-Latn-RS"/>
              <a:t> </a:t>
            </a:r>
            <a:r>
              <a:rPr lang="hr-HR" altLang="sr-Latn-RS" sz="3200"/>
              <a:t>Koliki je napon na krajevima vodiča, ako se tijekom prolaska naboja 20 C kroz vodič u druge oblike energije pretvorilo 400 J energije?</a:t>
            </a:r>
          </a:p>
          <a:p>
            <a:endParaRPr lang="hr-HR" dirty="0"/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8D2C2BCB-D371-BDC7-0FF1-63776DDC8D96}"/>
              </a:ext>
            </a:extLst>
          </p:cNvPr>
          <p:cNvSpPr txBox="1"/>
          <p:nvPr/>
        </p:nvSpPr>
        <p:spPr>
          <a:xfrm>
            <a:off x="1146412" y="3441577"/>
            <a:ext cx="1053468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/>
              <a:t>Rješenje:</a:t>
            </a:r>
          </a:p>
          <a:p>
            <a:r>
              <a:rPr lang="hr-HR" sz="3200" i="1" dirty="0"/>
              <a:t>Q</a:t>
            </a:r>
            <a:r>
              <a:rPr lang="hr-HR" sz="3200" dirty="0"/>
              <a:t> = 20 C  </a:t>
            </a:r>
            <a:r>
              <a:rPr lang="hr-HR" sz="3200" i="1" dirty="0"/>
              <a:t>                                         U = W</a:t>
            </a:r>
            <a:r>
              <a:rPr lang="hr-HR" sz="3200" dirty="0"/>
              <a:t>/</a:t>
            </a:r>
            <a:r>
              <a:rPr lang="hr-HR" sz="3200" i="1" dirty="0"/>
              <a:t>Q</a:t>
            </a:r>
          </a:p>
          <a:p>
            <a:r>
              <a:rPr lang="hr-HR" sz="3200" i="1" dirty="0"/>
              <a:t>W= </a:t>
            </a:r>
            <a:r>
              <a:rPr lang="el-GR" sz="3200" dirty="0"/>
              <a:t>Δ</a:t>
            </a:r>
            <a:r>
              <a:rPr lang="hr-HR" sz="3200" i="1" dirty="0"/>
              <a:t>E </a:t>
            </a:r>
            <a:r>
              <a:rPr lang="hr-HR" sz="3200" dirty="0"/>
              <a:t>= 400 J                                 </a:t>
            </a:r>
            <a:r>
              <a:rPr lang="hr-HR" sz="3200" i="1" dirty="0"/>
              <a:t>U</a:t>
            </a:r>
            <a:r>
              <a:rPr lang="hr-HR" sz="3200" dirty="0"/>
              <a:t> = 400 J / 20 C</a:t>
            </a:r>
          </a:p>
          <a:p>
            <a:r>
              <a:rPr lang="hr-HR" sz="3200" dirty="0"/>
              <a:t>______________                           </a:t>
            </a:r>
            <a:r>
              <a:rPr lang="hr-HR" sz="3200" i="1" dirty="0"/>
              <a:t>U</a:t>
            </a:r>
            <a:r>
              <a:rPr lang="hr-HR" sz="3200" dirty="0"/>
              <a:t> = 20 V</a:t>
            </a:r>
          </a:p>
          <a:p>
            <a:r>
              <a:rPr lang="hr-HR" sz="3200" i="1" dirty="0"/>
              <a:t>U</a:t>
            </a:r>
            <a:r>
              <a:rPr lang="hr-HR" sz="3200" dirty="0"/>
              <a:t> =? </a:t>
            </a:r>
          </a:p>
        </p:txBody>
      </p:sp>
    </p:spTree>
    <p:extLst>
      <p:ext uri="{BB962C8B-B14F-4D97-AF65-F5344CB8AC3E}">
        <p14:creationId xmlns:p14="http://schemas.microsoft.com/office/powerpoint/2010/main" val="78754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slov 1">
            <a:extLst>
              <a:ext uri="{FF2B5EF4-FFF2-40B4-BE49-F238E27FC236}">
                <a16:creationId xmlns:a16="http://schemas.microsoft.com/office/drawing/2014/main" id="{C90AFAA6-CAE5-2FF3-AD0F-E7AFA3AE31FB}"/>
              </a:ext>
            </a:extLst>
          </p:cNvPr>
          <p:cNvSpPr txBox="1">
            <a:spLocks/>
          </p:cNvSpPr>
          <p:nvPr/>
        </p:nvSpPr>
        <p:spPr>
          <a:xfrm>
            <a:off x="225104" y="264759"/>
            <a:ext cx="9255369" cy="8535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40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Elektromagnetska indukcija </a:t>
            </a:r>
            <a:r>
              <a:rPr lang="hr-HR" dirty="0"/>
              <a:t>	</a:t>
            </a:r>
          </a:p>
        </p:txBody>
      </p:sp>
      <p:sp>
        <p:nvSpPr>
          <p:cNvPr id="12" name="Rezervirano mjesto sadržaja 2">
            <a:extLst>
              <a:ext uri="{FF2B5EF4-FFF2-40B4-BE49-F238E27FC236}">
                <a16:creationId xmlns:a16="http://schemas.microsoft.com/office/drawing/2014/main" id="{FACBE8E3-B73A-F698-7749-F59CCD8C8A5D}"/>
              </a:ext>
            </a:extLst>
          </p:cNvPr>
          <p:cNvSpPr txBox="1">
            <a:spLocks/>
          </p:cNvSpPr>
          <p:nvPr/>
        </p:nvSpPr>
        <p:spPr>
          <a:xfrm>
            <a:off x="225104" y="1343299"/>
            <a:ext cx="10349926" cy="15668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hr-HR" dirty="0"/>
              <a:t>Pojavu nastajanja induciranog napona pri međusobnom gibanju zavojnice i magneta nazivamo elektromagnetska indukcija. </a:t>
            </a: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67E92FE7-5690-E55F-99C8-F4EAAB0262CF}"/>
              </a:ext>
            </a:extLst>
          </p:cNvPr>
          <p:cNvSpPr txBox="1"/>
          <p:nvPr/>
        </p:nvSpPr>
        <p:spPr>
          <a:xfrm>
            <a:off x="5710335" y="38535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r-HR" dirty="0"/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89AA1C5B-53CA-74B5-5385-C8BAD8D549FA}"/>
              </a:ext>
            </a:extLst>
          </p:cNvPr>
          <p:cNvSpPr txBox="1"/>
          <p:nvPr/>
        </p:nvSpPr>
        <p:spPr>
          <a:xfrm>
            <a:off x="2872154" y="181707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r-HR" dirty="0"/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id="{5B0F6349-76FF-7ACE-8BC1-88A1677F2EF3}"/>
              </a:ext>
            </a:extLst>
          </p:cNvPr>
          <p:cNvSpPr txBox="1"/>
          <p:nvPr/>
        </p:nvSpPr>
        <p:spPr>
          <a:xfrm>
            <a:off x="247081" y="2654933"/>
            <a:ext cx="9155376" cy="196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r-HR" altLang="sr-Latn-RS" sz="2800" dirty="0">
                <a:solidFill>
                  <a:srgbClr val="000099"/>
                </a:solidFill>
                <a:cs typeface="Arial" panose="020B0604020202020204" pitchFamily="34" charset="0"/>
              </a:rPr>
              <a:t>Inducirana struja </a:t>
            </a:r>
            <a:r>
              <a:rPr lang="hr-HR" altLang="sr-Latn-RS" sz="2800" dirty="0">
                <a:cs typeface="Arial" panose="020B0604020202020204" pitchFamily="34" charset="0"/>
              </a:rPr>
              <a:t>- struja koja poteče krugom zbog induciranog napona.</a:t>
            </a:r>
          </a:p>
          <a:p>
            <a:pPr>
              <a:lnSpc>
                <a:spcPct val="150000"/>
              </a:lnSpc>
              <a:buSzPct val="70000"/>
            </a:pPr>
            <a:r>
              <a:rPr lang="hr-HR" altLang="sr-Latn-RS" sz="2800" dirty="0">
                <a:cs typeface="Arial" panose="020B0604020202020204" pitchFamily="34" charset="0"/>
              </a:rPr>
              <a:t>Smjer inducirane struje se mijenja – </a:t>
            </a:r>
            <a:r>
              <a:rPr lang="hr-HR" altLang="sr-Latn-RS" sz="2800" b="1" dirty="0">
                <a:cs typeface="Arial" panose="020B0604020202020204" pitchFamily="34" charset="0"/>
              </a:rPr>
              <a:t>izmjenična struja</a:t>
            </a:r>
            <a:endParaRPr lang="hr-HR" sz="2800" dirty="0"/>
          </a:p>
        </p:txBody>
      </p:sp>
      <p:pic>
        <p:nvPicPr>
          <p:cNvPr id="18" name="Picture 3">
            <a:extLst>
              <a:ext uri="{FF2B5EF4-FFF2-40B4-BE49-F238E27FC236}">
                <a16:creationId xmlns:a16="http://schemas.microsoft.com/office/drawing/2014/main" id="{400B9667-5E5B-5D4A-3D43-85E817A33A2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1045" y="2126720"/>
            <a:ext cx="2895851" cy="241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74306AED-976E-B527-D88F-DF8C674AF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0" y="4792980"/>
            <a:ext cx="933209" cy="819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kstniOkvir 19">
            <a:extLst>
              <a:ext uri="{FF2B5EF4-FFF2-40B4-BE49-F238E27FC236}">
                <a16:creationId xmlns:a16="http://schemas.microsoft.com/office/drawing/2014/main" id="{2C1C7836-D985-3123-6C3F-99F46B183561}"/>
              </a:ext>
            </a:extLst>
          </p:cNvPr>
          <p:cNvSpPr txBox="1"/>
          <p:nvPr/>
        </p:nvSpPr>
        <p:spPr>
          <a:xfrm>
            <a:off x="1075734" y="4955079"/>
            <a:ext cx="4904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/>
              <a:t>Magnet miruje iznad zavojnice – nema struje </a:t>
            </a:r>
          </a:p>
        </p:txBody>
      </p:sp>
      <p:pic>
        <p:nvPicPr>
          <p:cNvPr id="21" name="Picture 5">
            <a:extLst>
              <a:ext uri="{FF2B5EF4-FFF2-40B4-BE49-F238E27FC236}">
                <a16:creationId xmlns:a16="http://schemas.microsoft.com/office/drawing/2014/main" id="{6E514304-4A75-A652-1D89-5228B945F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44" y="5890890"/>
            <a:ext cx="933209" cy="788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kstniOkvir 21">
            <a:extLst>
              <a:ext uri="{FF2B5EF4-FFF2-40B4-BE49-F238E27FC236}">
                <a16:creationId xmlns:a16="http://schemas.microsoft.com/office/drawing/2014/main" id="{9504D638-9023-D591-0D89-26AE732474C7}"/>
              </a:ext>
            </a:extLst>
          </p:cNvPr>
          <p:cNvSpPr txBox="1"/>
          <p:nvPr/>
        </p:nvSpPr>
        <p:spPr>
          <a:xfrm>
            <a:off x="1261370" y="6033241"/>
            <a:ext cx="4551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/>
              <a:t>Magnet se spušta u zavojnicu – struja teče </a:t>
            </a:r>
          </a:p>
        </p:txBody>
      </p:sp>
      <p:pic>
        <p:nvPicPr>
          <p:cNvPr id="23" name="Picture 6">
            <a:extLst>
              <a:ext uri="{FF2B5EF4-FFF2-40B4-BE49-F238E27FC236}">
                <a16:creationId xmlns:a16="http://schemas.microsoft.com/office/drawing/2014/main" id="{F7D2CBEF-CF58-FF77-76DD-8BF72A17C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725041"/>
            <a:ext cx="979863" cy="860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7">
            <a:extLst>
              <a:ext uri="{FF2B5EF4-FFF2-40B4-BE49-F238E27FC236}">
                <a16:creationId xmlns:a16="http://schemas.microsoft.com/office/drawing/2014/main" id="{F38D0E11-9F9F-0181-9718-8D1B0A0E2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853695"/>
            <a:ext cx="1161356" cy="799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kstniOkvir 24">
            <a:extLst>
              <a:ext uri="{FF2B5EF4-FFF2-40B4-BE49-F238E27FC236}">
                <a16:creationId xmlns:a16="http://schemas.microsoft.com/office/drawing/2014/main" id="{B8AFA7AD-1D1C-F3AE-D3E4-92A33A42E223}"/>
              </a:ext>
            </a:extLst>
          </p:cNvPr>
          <p:cNvSpPr txBox="1"/>
          <p:nvPr/>
        </p:nvSpPr>
        <p:spPr>
          <a:xfrm>
            <a:off x="7116341" y="4887914"/>
            <a:ext cx="5045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/>
              <a:t>Magnet miruje unutar zavojnice – nema struje </a:t>
            </a:r>
          </a:p>
        </p:txBody>
      </p:sp>
      <p:sp>
        <p:nvSpPr>
          <p:cNvPr id="26" name="TekstniOkvir 25">
            <a:extLst>
              <a:ext uri="{FF2B5EF4-FFF2-40B4-BE49-F238E27FC236}">
                <a16:creationId xmlns:a16="http://schemas.microsoft.com/office/drawing/2014/main" id="{3390B5C6-F06F-0B02-0D1A-1C79A30041F1}"/>
              </a:ext>
            </a:extLst>
          </p:cNvPr>
          <p:cNvSpPr txBox="1"/>
          <p:nvPr/>
        </p:nvSpPr>
        <p:spPr>
          <a:xfrm>
            <a:off x="7327647" y="6033241"/>
            <a:ext cx="5148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/>
              <a:t>Magnet izvlačimo iz zavojnice – struja teče </a:t>
            </a:r>
          </a:p>
        </p:txBody>
      </p:sp>
    </p:spTree>
    <p:extLst>
      <p:ext uri="{BB962C8B-B14F-4D97-AF65-F5344CB8AC3E}">
        <p14:creationId xmlns:p14="http://schemas.microsoft.com/office/powerpoint/2010/main" val="138329343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4437</Words>
  <Application>Microsoft Office PowerPoint</Application>
  <PresentationFormat>Široki zaslon</PresentationFormat>
  <Paragraphs>623</Paragraphs>
  <Slides>113</Slides>
  <Notes>0</Notes>
  <HiddenSlides>0</HiddenSlides>
  <MMClips>0</MMClips>
  <ScaleCrop>false</ScaleCrop>
  <HeadingPairs>
    <vt:vector size="8" baseType="variant">
      <vt:variant>
        <vt:lpstr>Korišteni fontovi</vt:lpstr>
      </vt:variant>
      <vt:variant>
        <vt:i4>7</vt:i4>
      </vt:variant>
      <vt:variant>
        <vt:lpstr>Tema</vt:lpstr>
      </vt:variant>
      <vt:variant>
        <vt:i4>1</vt:i4>
      </vt:variant>
      <vt:variant>
        <vt:lpstr>Uloženi OLE poslužitelji</vt:lpstr>
      </vt:variant>
      <vt:variant>
        <vt:i4>2</vt:i4>
      </vt:variant>
      <vt:variant>
        <vt:lpstr>Naslovi slajdova</vt:lpstr>
      </vt:variant>
      <vt:variant>
        <vt:i4>113</vt:i4>
      </vt:variant>
    </vt:vector>
  </HeadingPairs>
  <TitlesOfParts>
    <vt:vector size="123" baseType="lpstr">
      <vt:lpstr>Alef</vt:lpstr>
      <vt:lpstr>Arial</vt:lpstr>
      <vt:lpstr>Calibri</vt:lpstr>
      <vt:lpstr>Calibri Light</vt:lpstr>
      <vt:lpstr>Cambria Math</vt:lpstr>
      <vt:lpstr>Comic Sans MS</vt:lpstr>
      <vt:lpstr>Wingdings</vt:lpstr>
      <vt:lpstr>Tema sustava Office</vt:lpstr>
      <vt:lpstr>Equation</vt:lpstr>
      <vt:lpstr>Jednadžba</vt:lpstr>
      <vt:lpstr>Priprema za nacionalne ispite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Priprema za nacionalne ispite</dc:title>
  <dc:creator>Danijel Rončević</dc:creator>
  <cp:lastModifiedBy>Danijel Rončević</cp:lastModifiedBy>
  <cp:revision>12</cp:revision>
  <dcterms:created xsi:type="dcterms:W3CDTF">2023-02-26T18:00:23Z</dcterms:created>
  <dcterms:modified xsi:type="dcterms:W3CDTF">2023-03-03T04:55:32Z</dcterms:modified>
</cp:coreProperties>
</file>