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6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3" r:id="rId22"/>
    <p:sldId id="282" r:id="rId23"/>
    <p:sldId id="284" r:id="rId24"/>
    <p:sldId id="285" r:id="rId25"/>
    <p:sldId id="286" r:id="rId26"/>
    <p:sldId id="287" r:id="rId27"/>
    <p:sldId id="288" r:id="rId28"/>
    <p:sldId id="289" r:id="rId29"/>
    <p:sldId id="290" r:id="rId3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6F3C25-ECDF-4B5E-B5C7-0D6D965D9D20}" type="doc">
      <dgm:prSet loTypeId="urn:microsoft.com/office/officeart/2005/8/layout/vList5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74F15B0-4459-4B7F-B7CC-045541BD290C}">
      <dgm:prSet/>
      <dgm:spPr/>
      <dgm:t>
        <a:bodyPr/>
        <a:lstStyle/>
        <a:p>
          <a:r>
            <a:rPr lang="hr-HR"/>
            <a:t>Str. 25. </a:t>
          </a:r>
          <a:endParaRPr lang="en-US"/>
        </a:p>
      </dgm:t>
    </dgm:pt>
    <dgm:pt modelId="{2AE7CAF5-2F6A-43B8-A2BB-3F25B13FE9F2}" type="parTrans" cxnId="{9C667FC9-28BD-45A7-BFC0-C44D0D9C8CBA}">
      <dgm:prSet/>
      <dgm:spPr/>
      <dgm:t>
        <a:bodyPr/>
        <a:lstStyle/>
        <a:p>
          <a:endParaRPr lang="en-US"/>
        </a:p>
      </dgm:t>
    </dgm:pt>
    <dgm:pt modelId="{800B185E-2C09-429E-AF83-8AC1CEDF0AD1}" type="sibTrans" cxnId="{9C667FC9-28BD-45A7-BFC0-C44D0D9C8CBA}">
      <dgm:prSet/>
      <dgm:spPr/>
      <dgm:t>
        <a:bodyPr/>
        <a:lstStyle/>
        <a:p>
          <a:endParaRPr lang="en-US"/>
        </a:p>
      </dgm:t>
    </dgm:pt>
    <dgm:pt modelId="{75E33CC9-1807-4138-9D71-670C1AE5A55E}">
      <dgm:prSet/>
      <dgm:spPr/>
      <dgm:t>
        <a:bodyPr/>
        <a:lstStyle/>
        <a:p>
          <a:r>
            <a:rPr lang="hr-HR"/>
            <a:t>Str 28, 29.</a:t>
          </a:r>
          <a:endParaRPr lang="en-US"/>
        </a:p>
      </dgm:t>
    </dgm:pt>
    <dgm:pt modelId="{CFE14BC8-D34D-42DF-9034-0A3E39E61513}" type="parTrans" cxnId="{93AEB1EA-2581-40A6-8826-38B659319D1B}">
      <dgm:prSet/>
      <dgm:spPr/>
      <dgm:t>
        <a:bodyPr/>
        <a:lstStyle/>
        <a:p>
          <a:endParaRPr lang="en-US"/>
        </a:p>
      </dgm:t>
    </dgm:pt>
    <dgm:pt modelId="{4C92991E-FD26-4E0E-9987-736DC2760465}" type="sibTrans" cxnId="{93AEB1EA-2581-40A6-8826-38B659319D1B}">
      <dgm:prSet/>
      <dgm:spPr/>
      <dgm:t>
        <a:bodyPr/>
        <a:lstStyle/>
        <a:p>
          <a:endParaRPr lang="en-US"/>
        </a:p>
      </dgm:t>
    </dgm:pt>
    <dgm:pt modelId="{A645E5D4-8AA4-4910-B7D3-B692A22128B3}">
      <dgm:prSet/>
      <dgm:spPr/>
      <dgm:t>
        <a:bodyPr/>
        <a:lstStyle/>
        <a:p>
          <a:r>
            <a:rPr lang="hr-HR"/>
            <a:t>Str 30.</a:t>
          </a:r>
          <a:endParaRPr lang="en-US"/>
        </a:p>
      </dgm:t>
    </dgm:pt>
    <dgm:pt modelId="{6C43E649-C4E3-4CD0-BE5D-6D78339316EB}" type="parTrans" cxnId="{27CE14EA-0F97-44D7-9012-BAD8BB99ED7E}">
      <dgm:prSet/>
      <dgm:spPr/>
      <dgm:t>
        <a:bodyPr/>
        <a:lstStyle/>
        <a:p>
          <a:endParaRPr lang="en-US"/>
        </a:p>
      </dgm:t>
    </dgm:pt>
    <dgm:pt modelId="{6DD28874-331D-4B77-8C08-6818A5637B39}" type="sibTrans" cxnId="{27CE14EA-0F97-44D7-9012-BAD8BB99ED7E}">
      <dgm:prSet/>
      <dgm:spPr/>
      <dgm:t>
        <a:bodyPr/>
        <a:lstStyle/>
        <a:p>
          <a:endParaRPr lang="en-US"/>
        </a:p>
      </dgm:t>
    </dgm:pt>
    <dgm:pt modelId="{8B3194F3-E8C4-4E3C-9D63-348839E33A3C}" type="pres">
      <dgm:prSet presAssocID="{B56F3C25-ECDF-4B5E-B5C7-0D6D965D9D20}" presName="Name0" presStyleCnt="0">
        <dgm:presLayoutVars>
          <dgm:dir/>
          <dgm:animLvl val="lvl"/>
          <dgm:resizeHandles val="exact"/>
        </dgm:presLayoutVars>
      </dgm:prSet>
      <dgm:spPr/>
    </dgm:pt>
    <dgm:pt modelId="{CF485DF6-B3F4-4A74-82F9-F2394C33AC86}" type="pres">
      <dgm:prSet presAssocID="{C74F15B0-4459-4B7F-B7CC-045541BD290C}" presName="linNode" presStyleCnt="0"/>
      <dgm:spPr/>
    </dgm:pt>
    <dgm:pt modelId="{D1BE10AA-EE3F-40B0-9E2D-B4CF6944DDFF}" type="pres">
      <dgm:prSet presAssocID="{C74F15B0-4459-4B7F-B7CC-045541BD290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A823F08-51E5-4730-B2B1-A1CEEC484F51}" type="pres">
      <dgm:prSet presAssocID="{800B185E-2C09-429E-AF83-8AC1CEDF0AD1}" presName="sp" presStyleCnt="0"/>
      <dgm:spPr/>
    </dgm:pt>
    <dgm:pt modelId="{5A65B052-FA83-4597-9365-517A4132F216}" type="pres">
      <dgm:prSet presAssocID="{75E33CC9-1807-4138-9D71-670C1AE5A55E}" presName="linNode" presStyleCnt="0"/>
      <dgm:spPr/>
    </dgm:pt>
    <dgm:pt modelId="{187B23E1-6977-49FF-B2F3-A3E95C22C8BC}" type="pres">
      <dgm:prSet presAssocID="{75E33CC9-1807-4138-9D71-670C1AE5A55E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526DD68-BC6F-43C3-B9DE-DF47B5F5789D}" type="pres">
      <dgm:prSet presAssocID="{4C92991E-FD26-4E0E-9987-736DC2760465}" presName="sp" presStyleCnt="0"/>
      <dgm:spPr/>
    </dgm:pt>
    <dgm:pt modelId="{A841A731-76C0-43B7-8943-9D43A1237268}" type="pres">
      <dgm:prSet presAssocID="{A645E5D4-8AA4-4910-B7D3-B692A22128B3}" presName="linNode" presStyleCnt="0"/>
      <dgm:spPr/>
    </dgm:pt>
    <dgm:pt modelId="{2193C072-74F5-4A4C-92BD-664728F01F14}" type="pres">
      <dgm:prSet presAssocID="{A645E5D4-8AA4-4910-B7D3-B692A22128B3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F6314962-4FC6-4405-BB2C-E862B82E7B2C}" type="presOf" srcId="{B56F3C25-ECDF-4B5E-B5C7-0D6D965D9D20}" destId="{8B3194F3-E8C4-4E3C-9D63-348839E33A3C}" srcOrd="0" destOrd="0" presId="urn:microsoft.com/office/officeart/2005/8/layout/vList5"/>
    <dgm:cxn modelId="{B9FEC758-13E0-4ECD-ADA0-588C7F4CEFC7}" type="presOf" srcId="{C74F15B0-4459-4B7F-B7CC-045541BD290C}" destId="{D1BE10AA-EE3F-40B0-9E2D-B4CF6944DDFF}" srcOrd="0" destOrd="0" presId="urn:microsoft.com/office/officeart/2005/8/layout/vList5"/>
    <dgm:cxn modelId="{341D48C1-7597-4B3E-9BE1-700F744BFAFF}" type="presOf" srcId="{A645E5D4-8AA4-4910-B7D3-B692A22128B3}" destId="{2193C072-74F5-4A4C-92BD-664728F01F14}" srcOrd="0" destOrd="0" presId="urn:microsoft.com/office/officeart/2005/8/layout/vList5"/>
    <dgm:cxn modelId="{9C667FC9-28BD-45A7-BFC0-C44D0D9C8CBA}" srcId="{B56F3C25-ECDF-4B5E-B5C7-0D6D965D9D20}" destId="{C74F15B0-4459-4B7F-B7CC-045541BD290C}" srcOrd="0" destOrd="0" parTransId="{2AE7CAF5-2F6A-43B8-A2BB-3F25B13FE9F2}" sibTransId="{800B185E-2C09-429E-AF83-8AC1CEDF0AD1}"/>
    <dgm:cxn modelId="{8FBDB8DE-4FB7-468C-A658-B408FCBCFC6E}" type="presOf" srcId="{75E33CC9-1807-4138-9D71-670C1AE5A55E}" destId="{187B23E1-6977-49FF-B2F3-A3E95C22C8BC}" srcOrd="0" destOrd="0" presId="urn:microsoft.com/office/officeart/2005/8/layout/vList5"/>
    <dgm:cxn modelId="{27CE14EA-0F97-44D7-9012-BAD8BB99ED7E}" srcId="{B56F3C25-ECDF-4B5E-B5C7-0D6D965D9D20}" destId="{A645E5D4-8AA4-4910-B7D3-B692A22128B3}" srcOrd="2" destOrd="0" parTransId="{6C43E649-C4E3-4CD0-BE5D-6D78339316EB}" sibTransId="{6DD28874-331D-4B77-8C08-6818A5637B39}"/>
    <dgm:cxn modelId="{93AEB1EA-2581-40A6-8826-38B659319D1B}" srcId="{B56F3C25-ECDF-4B5E-B5C7-0D6D965D9D20}" destId="{75E33CC9-1807-4138-9D71-670C1AE5A55E}" srcOrd="1" destOrd="0" parTransId="{CFE14BC8-D34D-42DF-9034-0A3E39E61513}" sibTransId="{4C92991E-FD26-4E0E-9987-736DC2760465}"/>
    <dgm:cxn modelId="{A2AE4201-A6C4-49AF-B273-38CE896ABBEE}" type="presParOf" srcId="{8B3194F3-E8C4-4E3C-9D63-348839E33A3C}" destId="{CF485DF6-B3F4-4A74-82F9-F2394C33AC86}" srcOrd="0" destOrd="0" presId="urn:microsoft.com/office/officeart/2005/8/layout/vList5"/>
    <dgm:cxn modelId="{06F088E9-F5A2-4E16-BF60-EFCFEA062C0F}" type="presParOf" srcId="{CF485DF6-B3F4-4A74-82F9-F2394C33AC86}" destId="{D1BE10AA-EE3F-40B0-9E2D-B4CF6944DDFF}" srcOrd="0" destOrd="0" presId="urn:microsoft.com/office/officeart/2005/8/layout/vList5"/>
    <dgm:cxn modelId="{7A2FC8D4-808E-4382-AFE0-6F172CF11812}" type="presParOf" srcId="{8B3194F3-E8C4-4E3C-9D63-348839E33A3C}" destId="{DA823F08-51E5-4730-B2B1-A1CEEC484F51}" srcOrd="1" destOrd="0" presId="urn:microsoft.com/office/officeart/2005/8/layout/vList5"/>
    <dgm:cxn modelId="{013A13E5-A40B-40D7-A6CC-7FCDD5521D7F}" type="presParOf" srcId="{8B3194F3-E8C4-4E3C-9D63-348839E33A3C}" destId="{5A65B052-FA83-4597-9365-517A4132F216}" srcOrd="2" destOrd="0" presId="urn:microsoft.com/office/officeart/2005/8/layout/vList5"/>
    <dgm:cxn modelId="{2B366EE2-3B3F-4CFA-BEF7-9203330E3A3B}" type="presParOf" srcId="{5A65B052-FA83-4597-9365-517A4132F216}" destId="{187B23E1-6977-49FF-B2F3-A3E95C22C8BC}" srcOrd="0" destOrd="0" presId="urn:microsoft.com/office/officeart/2005/8/layout/vList5"/>
    <dgm:cxn modelId="{38011C0D-68F5-4D62-83D7-1F5AC593FBA1}" type="presParOf" srcId="{8B3194F3-E8C4-4E3C-9D63-348839E33A3C}" destId="{B526DD68-BC6F-43C3-B9DE-DF47B5F5789D}" srcOrd="3" destOrd="0" presId="urn:microsoft.com/office/officeart/2005/8/layout/vList5"/>
    <dgm:cxn modelId="{B9F10AA2-3D36-4DF1-AFCD-8938F3CB0014}" type="presParOf" srcId="{8B3194F3-E8C4-4E3C-9D63-348839E33A3C}" destId="{A841A731-76C0-43B7-8943-9D43A1237268}" srcOrd="4" destOrd="0" presId="urn:microsoft.com/office/officeart/2005/8/layout/vList5"/>
    <dgm:cxn modelId="{A4E75397-BEC3-4643-964C-307B1973B92B}" type="presParOf" srcId="{A841A731-76C0-43B7-8943-9D43A1237268}" destId="{2193C072-74F5-4A4C-92BD-664728F01F1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E10AA-EE3F-40B0-9E2D-B4CF6944DDFF}">
      <dsp:nvSpPr>
        <dsp:cNvPr id="0" name=""/>
        <dsp:cNvSpPr/>
      </dsp:nvSpPr>
      <dsp:spPr>
        <a:xfrm>
          <a:off x="3364992" y="2124"/>
          <a:ext cx="3785616" cy="140228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6000" kern="1200"/>
            <a:t>Str. 25. </a:t>
          </a:r>
          <a:endParaRPr lang="en-US" sz="6000" kern="1200"/>
        </a:p>
      </dsp:txBody>
      <dsp:txXfrm>
        <a:off x="3433446" y="70578"/>
        <a:ext cx="3648708" cy="1265378"/>
      </dsp:txXfrm>
    </dsp:sp>
    <dsp:sp modelId="{187B23E1-6977-49FF-B2F3-A3E95C22C8BC}">
      <dsp:nvSpPr>
        <dsp:cNvPr id="0" name=""/>
        <dsp:cNvSpPr/>
      </dsp:nvSpPr>
      <dsp:spPr>
        <a:xfrm>
          <a:off x="3364992" y="1474525"/>
          <a:ext cx="3785616" cy="1402286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6000" kern="1200"/>
            <a:t>Str 28, 29.</a:t>
          </a:r>
          <a:endParaRPr lang="en-US" sz="6000" kern="1200"/>
        </a:p>
      </dsp:txBody>
      <dsp:txXfrm>
        <a:off x="3433446" y="1542979"/>
        <a:ext cx="3648708" cy="1265378"/>
      </dsp:txXfrm>
    </dsp:sp>
    <dsp:sp modelId="{2193C072-74F5-4A4C-92BD-664728F01F14}">
      <dsp:nvSpPr>
        <dsp:cNvPr id="0" name=""/>
        <dsp:cNvSpPr/>
      </dsp:nvSpPr>
      <dsp:spPr>
        <a:xfrm>
          <a:off x="3364992" y="2946926"/>
          <a:ext cx="3785616" cy="1402286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6000" kern="1200"/>
            <a:t>Str 30.</a:t>
          </a:r>
          <a:endParaRPr lang="en-US" sz="6000" kern="1200"/>
        </a:p>
      </dsp:txBody>
      <dsp:txXfrm>
        <a:off x="3433446" y="3015380"/>
        <a:ext cx="3648708" cy="1265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61C595-DC75-2C0D-9B19-3236E906E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89E55A6-714F-167C-70F3-51AC87B3D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F86A514-635D-1D6D-2189-306323EB4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A528-EF15-4812-BAE4-C1FDD3F28CFA}" type="datetimeFigureOut">
              <a:rPr lang="hr-HR" smtClean="0"/>
              <a:t>17.10.2023.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3F90634-23AC-A40D-6DB5-5F4774DED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ADCBA1B-6D19-DFAE-9484-F7DED0E8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40F4-F89B-47AD-AE34-328BA0DD0B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171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C7B5B3-39CA-CF53-A378-7B138E244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B39BEFC-337D-ABAD-DA31-5AC831942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45D8EFE-AF46-00C0-5219-2A5D96427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A528-EF15-4812-BAE4-C1FDD3F28CFA}" type="datetimeFigureOut">
              <a:rPr lang="hr-HR" smtClean="0"/>
              <a:t>17.10.2023.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5DC1B65-79D8-62D5-EDE9-62581576E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D521171-7689-A5E2-6EE0-9A6EDEB5C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40F4-F89B-47AD-AE34-328BA0DD0B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633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957DE48B-5892-88EB-FB37-5E296AAC51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F29B0E2-5FAF-75B3-E3BE-91C78748A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9B2FFBB-06F2-6200-3BBB-E314D2735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A528-EF15-4812-BAE4-C1FDD3F28CFA}" type="datetimeFigureOut">
              <a:rPr lang="hr-HR" smtClean="0"/>
              <a:t>17.10.2023.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6DEE638-5DA6-8FE0-0676-2599A58EE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E8FC870-93D2-4E96-19A3-221B7165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40F4-F89B-47AD-AE34-328BA0DD0B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741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185795-5765-3920-55D0-C326953E1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F67F1AA-6245-9B0C-6D5E-EF86838F0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0793AC4-F7A1-067D-3107-64E6C0323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A528-EF15-4812-BAE4-C1FDD3F28CFA}" type="datetimeFigureOut">
              <a:rPr lang="hr-HR" smtClean="0"/>
              <a:t>17.10.2023.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EF4C23B-2D21-0224-A293-628EB71F8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72D1B11-1812-D72C-8233-0B66DF82F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40F4-F89B-47AD-AE34-328BA0DD0B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895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06C3C3-4AB1-82D0-7937-31BE456DC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ED5CB6F-A486-A363-B99C-A4553B601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5CC3B08-CE8B-2D45-6AE5-70BFB9673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A528-EF15-4812-BAE4-C1FDD3F28CFA}" type="datetimeFigureOut">
              <a:rPr lang="hr-HR" smtClean="0"/>
              <a:t>17.10.2023.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1690C3A-0B8B-F84D-5106-161723B1F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F4948DD-1D2A-44C9-B2DF-DC410F0DD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40F4-F89B-47AD-AE34-328BA0DD0B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826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E015B3-BCC9-E1DA-BB27-FB1F73D08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645D5A6-D557-58DD-22DF-8B4BEB7D1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FCB19E0-3CAA-A323-E69F-1640B097A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42EFBDE-CAA0-23FE-6FED-363E3EBAB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A528-EF15-4812-BAE4-C1FDD3F28CFA}" type="datetimeFigureOut">
              <a:rPr lang="hr-HR" smtClean="0"/>
              <a:t>17.10.2023.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70D7C37-0D94-BB78-0440-62E1FF768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2885F13-614E-1E47-3D4A-BC092292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40F4-F89B-47AD-AE34-328BA0DD0B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488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42DC34-966A-DE38-D055-12D0737CE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220AE04-9253-3A52-CB8D-3F3A521DE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063A51C-7235-E9E2-D18F-70947C34D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77FDC86-B5B4-7159-ED77-F944045F1A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5A8CD367-3C18-0B56-F12B-530AA40CC9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D9D8D14E-FFF9-CAD3-3328-B96486662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A528-EF15-4812-BAE4-C1FDD3F28CFA}" type="datetimeFigureOut">
              <a:rPr lang="hr-HR" smtClean="0"/>
              <a:t>17.10.2023.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079AF586-B63D-648F-9551-35124FCF0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088F4AB-E307-4209-F22C-10AE4FE22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40F4-F89B-47AD-AE34-328BA0DD0B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213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376BE7-0380-8113-52B9-A0EBB4034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62DD0B27-AC53-4B52-2927-0B24129A9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A528-EF15-4812-BAE4-C1FDD3F28CFA}" type="datetimeFigureOut">
              <a:rPr lang="hr-HR" smtClean="0"/>
              <a:t>17.10.2023.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B5303C9-DC8B-2014-78E6-983FEA6BD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EF6A5475-2B7C-E66F-92EF-9B7F998B9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40F4-F89B-47AD-AE34-328BA0DD0B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7590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E8744280-476D-B5C3-CD88-BFD9DAF2C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A528-EF15-4812-BAE4-C1FDD3F28CFA}" type="datetimeFigureOut">
              <a:rPr lang="hr-HR" smtClean="0"/>
              <a:t>17.10.2023.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DE60B90E-C0C1-4AE5-ED08-7088CB7F4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46D5707-0C23-C8D8-3B34-FF6317CC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40F4-F89B-47AD-AE34-328BA0DD0B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15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85F87B-87A5-0106-E20B-CCFCB888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738F6E8-FE10-B42B-B2AE-D3A5BDE53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BB7A59C-3D77-5700-F416-750977B76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D650637-3D6B-5440-A124-E9CAAC2E1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A528-EF15-4812-BAE4-C1FDD3F28CFA}" type="datetimeFigureOut">
              <a:rPr lang="hr-HR" smtClean="0"/>
              <a:t>17.10.2023.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B8F8F52-C5DB-3F1E-A4BE-D121165B4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1B6D4C0-D0E5-0248-4023-BCD293A8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40F4-F89B-47AD-AE34-328BA0DD0B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591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045CC4-E9D7-CFA8-6E17-BCC743A1C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E9BBA917-AB5E-41DB-D682-A4D446A0B6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0DDA873-751B-5061-7CA5-1118AAC31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4AFF78D-56CF-D082-0C07-1F1E06B7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A528-EF15-4812-BAE4-C1FDD3F28CFA}" type="datetimeFigureOut">
              <a:rPr lang="hr-HR" smtClean="0"/>
              <a:t>17.10.2023.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FDA9A7D-8D86-E244-63E3-08E4BBC2C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284497B-EC54-3AA7-80C6-850136D7D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40F4-F89B-47AD-AE34-328BA0DD0B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4417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6C43973D-5A26-B164-FEA2-E52F3197F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16D0791-3706-22EB-2105-54B222EE5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D532BC6-BBD6-0A25-787D-F3958CAFEC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9A528-EF15-4812-BAE4-C1FDD3F28CFA}" type="datetimeFigureOut">
              <a:rPr lang="hr-HR" smtClean="0"/>
              <a:t>17.10.2023.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E4997C-A025-036C-2C60-5CAC16FD08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01A8604-884D-CBB2-3A35-C1C7FFAC2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E40F4-F89B-47AD-AE34-328BA0DD0B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405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58048B4-3F65-4EB9-ABA8-099353BE8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E2FDE4-8ECB-4D0B-B871-D4EE52606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6E78C3-1620-D9F7-D4B7-B52B479274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alphaModFix amt="10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C9E444E-4DBD-22C0-89E1-0B50F5B80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568" y="1169982"/>
            <a:ext cx="10530318" cy="2736390"/>
          </a:xfrm>
        </p:spPr>
        <p:txBody>
          <a:bodyPr anchor="b">
            <a:normAutofit/>
          </a:bodyPr>
          <a:lstStyle/>
          <a:p>
            <a:pPr algn="l"/>
            <a:r>
              <a:rPr lang="hr-HR" sz="8000" b="1">
                <a:solidFill>
                  <a:schemeClr val="tx2"/>
                </a:solidFill>
              </a:rPr>
              <a:t>Ponavljanje za pisanu provjeru 8. razred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86DB23-FEFE-4C3A-88FA-8E855AB1E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BB22FAF-4B4F-40B1-97FF-67CD036C8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488D89-E3BB-4E60-BF44-5F0BE92E3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8FA7B87-C151-46CF-9E07-DD4FD9717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99EB480-500C-4A3E-BED3-513B88DB01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847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E70BD5D-17E6-4887-A29F-C82092681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5939F1-8E21-4645-B1BA-57D613303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238032"/>
            <a:ext cx="12192000" cy="5619968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369484B-913B-23DC-A233-9708A0A63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68" y="1275388"/>
            <a:ext cx="5200758" cy="47421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9. U metalima električnu struju čini usmjereno gibanje: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8B03BAF-2658-765F-A2DF-5922B4851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8808" y="1275388"/>
            <a:ext cx="4867609" cy="47421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elektrona</a:t>
            </a:r>
            <a:endParaRPr lang="en-US" sz="22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CE00B4-43C9-4DE5-A4D7-7CCB66019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F4F6F7-68E5-42EC-BE8F-A227F9E06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0EB0BCA-EECE-4411-93E8-F080543C1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083867B-78BF-4FEC-BE66-7308BACBE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704AD45-59E0-44EA-8773-56F456728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541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E70BD5D-17E6-4887-A29F-C82092681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5939F1-8E21-4645-B1BA-57D613303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238032"/>
            <a:ext cx="12192000" cy="5619968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6136895-669F-69B3-2995-ED6558951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68" y="1275388"/>
            <a:ext cx="5200758" cy="47421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10. Kako se štitimo od kratkog spoja?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97AB4A1-C4A4-4D3A-2F52-7A87CAE94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8808" y="1275388"/>
            <a:ext cx="4867609" cy="47421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Osiguračima</a:t>
            </a:r>
            <a:r>
              <a:rPr lang="en-US" sz="2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CE00B4-43C9-4DE5-A4D7-7CCB66019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F4F6F7-68E5-42EC-BE8F-A227F9E06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0EB0BCA-EECE-4411-93E8-F080543C1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083867B-78BF-4FEC-BE66-7308BACBE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704AD45-59E0-44EA-8773-56F456728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572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A106C85-03EF-73D7-5365-BD56BEB76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11. Na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shemi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napravi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kratki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spoj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strelicama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prikaži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smjer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struje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62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04EC96F-44B8-B7CF-57EC-817BB2598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12. Magneti se u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nacrtanim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slučajevima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0345A69F-6B9C-6043-403A-9924F4DFE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707" t="37854" r="36034" b="19540"/>
          <a:stretch/>
        </p:blipFill>
        <p:spPr>
          <a:xfrm>
            <a:off x="4777316" y="742594"/>
            <a:ext cx="6780700" cy="537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57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00CC90C-5EF2-8438-09C7-2A312C794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13. Oersted je pokusom pokazao ________ djelovanje električne struje.</a:t>
            </a: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0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ld street lamp and city skyline at dusk">
            <a:extLst>
              <a:ext uri="{FF2B5EF4-FFF2-40B4-BE49-F238E27FC236}">
                <a16:creationId xmlns:a16="http://schemas.microsoft.com/office/drawing/2014/main" id="{D0C761C4-B3F9-B1C3-59FD-D9A363470F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337" b="-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BD8EC31-9D15-687B-7F3E-244FA0B1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14. Odredi hoće li žaruljice raditi na spojevima: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528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E240989-EEDE-E090-536B-57B29D7D1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15. Objasni situaciju na skici.</a:t>
            </a:r>
          </a:p>
        </p:txBody>
      </p:sp>
      <p:pic>
        <p:nvPicPr>
          <p:cNvPr id="4" name="Content Placeholder 3" descr="Slika na kojoj se prikazuje ždral&#10;&#10;Opis je automatski generiran">
            <a:extLst>
              <a:ext uri="{FF2B5EF4-FFF2-40B4-BE49-F238E27FC236}">
                <a16:creationId xmlns:a16="http://schemas.microsoft.com/office/drawing/2014/main" id="{6D07E1D7-12AE-E493-18CC-FB526B0188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842693"/>
            <a:ext cx="6780700" cy="517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37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63EB0A-3D7C-4AA5-BFA5-8EE5B4BA5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FE324C8-8F67-BE33-892D-98D150592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651" y="1122363"/>
            <a:ext cx="11034695" cy="3174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16. Kako biste najjednstavnije provjerili je li spoj paralelan ili serijski?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45AD00-F967-454D-A4B2-39ABA5C8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BC5B79-B912-427C-8219-E3E50943F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2269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C3616D4-6031-4EFE-C241-E3416CEFD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hr-HR" sz="5400"/>
              <a:t>17. Zemljin sjeverni magnetski pol nalazi se u blizini: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C657480-8281-6230-908A-DD2E21E34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hr-HR" dirty="0"/>
              <a:t>Sjevernog geografskog pola</a:t>
            </a:r>
          </a:p>
          <a:p>
            <a:r>
              <a:rPr lang="hr-HR" dirty="0"/>
              <a:t>Južnog geografskog pola</a:t>
            </a:r>
          </a:p>
        </p:txBody>
      </p:sp>
    </p:spTree>
    <p:extLst>
      <p:ext uri="{BB962C8B-B14F-4D97-AF65-F5344CB8AC3E}">
        <p14:creationId xmlns:p14="http://schemas.microsoft.com/office/powerpoint/2010/main" val="144972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6EBD01B-7836-071B-6587-4B414EAD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18. Magnet je privukao čavao. Označi na čavlu magnetske polove.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3635FC5F-F58F-9488-FDA1-5F24454F3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896" t="50000" r="19914" b="30728"/>
          <a:stretch/>
        </p:blipFill>
        <p:spPr>
          <a:xfrm>
            <a:off x="4654296" y="2237069"/>
            <a:ext cx="7214616" cy="235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02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F8804FC-4FD4-AFB7-DEEE-778CD7EA6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Koje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će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žaruljice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svijetliti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slici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Zašto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 </a:t>
            </a:r>
          </a:p>
        </p:txBody>
      </p:sp>
      <p:pic>
        <p:nvPicPr>
          <p:cNvPr id="5" name="Rezervirano mjesto sadržaja 4" descr="Slika na kojoj se prikazuje tekst, snimka zaslona, softver, Ikona na računalu&#10;&#10;Opis je automatski generiran">
            <a:extLst>
              <a:ext uri="{FF2B5EF4-FFF2-40B4-BE49-F238E27FC236}">
                <a16:creationId xmlns:a16="http://schemas.microsoft.com/office/drawing/2014/main" id="{726B357B-1735-E351-57E7-2D5F8396DD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500" t="34475" r="56900" b="48444"/>
          <a:stretch/>
        </p:blipFill>
        <p:spPr>
          <a:xfrm>
            <a:off x="4777316" y="2288861"/>
            <a:ext cx="6780700" cy="227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32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8ACB272-04FA-26BB-D12B-918164BE6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19. Najslabije magnetsko djelovanje ima:  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676700D-7AE1-826F-3FA8-158D67176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965" t="34636" r="21810" b="24751"/>
          <a:stretch/>
        </p:blipFill>
        <p:spPr>
          <a:xfrm>
            <a:off x="4777316" y="1453280"/>
            <a:ext cx="6780700" cy="394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05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8ACB272-04FA-26BB-D12B-918164BE6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20. Najjače magnetsko djelovanje ima:  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676700D-7AE1-826F-3FA8-158D67176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965" t="34636" r="21810" b="24751"/>
          <a:stretch/>
        </p:blipFill>
        <p:spPr>
          <a:xfrm>
            <a:off x="4777316" y="1453280"/>
            <a:ext cx="6780700" cy="394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48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FE9F575-6E86-82FD-928A-12375E54C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21. Od čega se sastoji atom?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134CF0-DAA8-EEC0-F09D-3CA334735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0924" y="4619624"/>
            <a:ext cx="3946779" cy="103822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r">
              <a:buNone/>
            </a:pP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Elektronskog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omotača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elektroni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jezgre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protoni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neutroni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7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ACE56C2-E9F4-59FB-1BA5-4E4F8F7F8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22. Dvije loptice vise na najlonskim nitima. Naelektrizirali smo ih suprotnim i po veličini jednakim nabojima. Kad su se loptice dodirnule, privlačna sila je nestala. Zašto?</a:t>
            </a: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D619370-8B98-D539-8A4B-40295451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23. </a:t>
            </a:r>
            <a:r>
              <a:rPr lang="en-US" sz="2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Baloni</a:t>
            </a:r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</a:t>
            </a:r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elektrizirani</a:t>
            </a:r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2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Balon</a:t>
            </a:r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 </a:t>
            </a:r>
            <a:r>
              <a:rPr lang="en-US" sz="2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ima</a:t>
            </a:r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negativan</a:t>
            </a:r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naboj</a:t>
            </a:r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2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Označi</a:t>
            </a:r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naboj</a:t>
            </a:r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balonima</a:t>
            </a:r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A, B </a:t>
            </a:r>
            <a:r>
              <a:rPr lang="en-US" sz="2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C.</a:t>
            </a:r>
          </a:p>
        </p:txBody>
      </p:sp>
      <p:pic>
        <p:nvPicPr>
          <p:cNvPr id="5" name="Rezervirano mjesto sadržaja 4" descr="Slika na kojoj se prikazuje tekst, snimka zaslona, softver, Ikona na računalu&#10;&#10;Opis je automatski generiran">
            <a:extLst>
              <a:ext uri="{FF2B5EF4-FFF2-40B4-BE49-F238E27FC236}">
                <a16:creationId xmlns:a16="http://schemas.microsoft.com/office/drawing/2014/main" id="{8A059F92-BA20-920B-7515-EEAAE8ACE3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328" t="53487" r="13750" b="13717"/>
          <a:stretch/>
        </p:blipFill>
        <p:spPr>
          <a:xfrm>
            <a:off x="4777316" y="2003850"/>
            <a:ext cx="6780700" cy="284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50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4C9E24-F67B-49D0-8336-BF12B3639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135FB8-81BC-449C-B26D-29BE2D6C2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229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5521787-4C31-2DE3-52CA-BF1963FE7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68" y="1229196"/>
            <a:ext cx="10273850" cy="26771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24. Stvarni smjer električne struje je od ______ prema ______ polu.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AD776D-FBA4-4C44-9778-05D5F0CCD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34BE9E8-A53B-4090-9C17-EB62E1FEC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E0722C-3D21-4088-883B-5FD8091BC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1110841-BFDD-476D-9A44-3AC7C0E01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5493FDB-F2C3-4517-9FC6-6668C2174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5700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0A58E40-DA1E-D062-F378-BE680E9FA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25. Kako su elektrizirani baloni?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DBC9B47-90B0-492F-2DE9-DA3442F368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208" t="39817" r="54856" b="19277"/>
          <a:stretch/>
        </p:blipFill>
        <p:spPr>
          <a:xfrm>
            <a:off x="6844312" y="643466"/>
            <a:ext cx="2646708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3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5C26F73-28AA-DA43-41CA-D5AE3B051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5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26. Negativno naelektrizirani štap približimo kugli elektroskopa. Koja slika najbolje prikazuje raspodjelu naboja na elektroskopu? </a:t>
            </a:r>
            <a:endParaRPr lang="en-US" sz="45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61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79A2CF9-EEDC-22DB-A1AD-1465A0301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27. Proučite sheme. Koje sheme predstavljaju paralelan spoj? 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B0E48726-DF95-207F-34EF-D3DC85DA55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8959" t="48649" r="35507" b="26122"/>
          <a:stretch>
            <a:fillRect/>
          </a:stretch>
        </p:blipFill>
        <p:spPr bwMode="auto">
          <a:xfrm>
            <a:off x="643467" y="2478972"/>
            <a:ext cx="10905066" cy="2786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5368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7D4C3B-3CF2-AAA7-C37B-2FD20DF605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59459EA-4B91-8CE5-94C9-2D7B0AC9F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dirty="0"/>
              <a:t>Radna bilježnica 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81179A1F-B129-A809-73A8-9EFF4F212E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80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7653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623F37-A8C4-480F-BCB1-CF9E49F0C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A3E6C2-0820-41EE-816A-5D9A9CB33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32712" cy="6857997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FE3C735-DBAF-0885-3287-83718B73A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1170431"/>
            <a:ext cx="4875904" cy="5138923"/>
          </a:xfrm>
        </p:spPr>
        <p:txBody>
          <a:bodyPr anchor="ctr">
            <a:normAutofit/>
          </a:bodyPr>
          <a:lstStyle/>
          <a:p>
            <a:r>
              <a:rPr lang="hr-HR" sz="4600" dirty="0">
                <a:solidFill>
                  <a:schemeClr val="tx2"/>
                </a:solidFill>
              </a:rPr>
              <a:t>2. Koji od navedenih materijala ne bi koristio kao izolator u električnom uređaju i objasni zašto.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CF87F1-3B54-482D-A798-9F4A99449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816A95-2162-FE5F-B34A-43A74098D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5441" y="1170432"/>
            <a:ext cx="5002187" cy="51389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3600" dirty="0">
                <a:solidFill>
                  <a:schemeClr val="tx2"/>
                </a:solidFill>
              </a:rPr>
              <a:t>Staklo</a:t>
            </a:r>
          </a:p>
          <a:p>
            <a:pPr marL="0" indent="0">
              <a:buNone/>
            </a:pPr>
            <a:r>
              <a:rPr lang="hr-HR" sz="3600" dirty="0">
                <a:solidFill>
                  <a:schemeClr val="tx2"/>
                </a:solidFill>
              </a:rPr>
              <a:t>Bakar</a:t>
            </a:r>
          </a:p>
          <a:p>
            <a:pPr marL="0" indent="0">
              <a:buNone/>
            </a:pPr>
            <a:r>
              <a:rPr lang="hr-HR" sz="3600" dirty="0">
                <a:solidFill>
                  <a:schemeClr val="tx2"/>
                </a:solidFill>
              </a:rPr>
              <a:t>Guma</a:t>
            </a:r>
          </a:p>
          <a:p>
            <a:pPr marL="0" indent="0">
              <a:buNone/>
            </a:pPr>
            <a:r>
              <a:rPr lang="hr-HR" sz="3600" dirty="0">
                <a:solidFill>
                  <a:schemeClr val="tx2"/>
                </a:solidFill>
              </a:rPr>
              <a:t>Plastika</a:t>
            </a:r>
          </a:p>
          <a:p>
            <a:pPr marL="0" indent="0">
              <a:buNone/>
            </a:pPr>
            <a:r>
              <a:rPr lang="hr-HR" sz="3600" dirty="0">
                <a:solidFill>
                  <a:schemeClr val="tx2"/>
                </a:solidFill>
              </a:rPr>
              <a:t>Željezo</a:t>
            </a:r>
          </a:p>
          <a:p>
            <a:pPr marL="0" indent="0">
              <a:buNone/>
            </a:pPr>
            <a:r>
              <a:rPr lang="hr-HR" sz="3600" dirty="0">
                <a:solidFill>
                  <a:schemeClr val="tx2"/>
                </a:solidFill>
              </a:rPr>
              <a:t>Grafit</a:t>
            </a:r>
          </a:p>
          <a:p>
            <a:pPr marL="0" indent="0">
              <a:buNone/>
            </a:pPr>
            <a:endParaRPr lang="hr-HR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hr-HR" sz="1800" dirty="0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994C9B-C550-4E20-89C5-83F12CB5A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6AE491-4898-437E-9E32-86A2F1920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F55C76-861C-49BA-925A-099CA01184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494BE9A-C1C3-41FE-B2E9-6DBE5EBA2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969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78049F6-B62B-7C76-2F71-DA04EE370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3. Nacrtaj simbol za: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84B6BDF-2EFC-8EB9-5EF3-78BE62063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hr-HR" dirty="0"/>
              <a:t>Vodič</a:t>
            </a:r>
          </a:p>
          <a:p>
            <a:r>
              <a:rPr lang="hr-HR" dirty="0"/>
              <a:t>Trošilo</a:t>
            </a:r>
          </a:p>
          <a:p>
            <a:r>
              <a:rPr lang="hr-HR" dirty="0"/>
              <a:t>Otvorenu sklopku</a:t>
            </a:r>
          </a:p>
          <a:p>
            <a:r>
              <a:rPr lang="hr-HR" dirty="0"/>
              <a:t>Bateriju</a:t>
            </a:r>
          </a:p>
          <a:p>
            <a:r>
              <a:rPr lang="hr-HR" dirty="0"/>
              <a:t>Zatvorenu sklopku</a:t>
            </a:r>
          </a:p>
        </p:txBody>
      </p:sp>
    </p:spTree>
    <p:extLst>
      <p:ext uri="{BB962C8B-B14F-4D97-AF65-F5344CB8AC3E}">
        <p14:creationId xmlns:p14="http://schemas.microsoft.com/office/powerpoint/2010/main" val="83732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623F37-A8C4-480F-BCB1-CF9E49F0C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A3E6C2-0820-41EE-816A-5D9A9CB33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32712" cy="6857997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FE3C735-DBAF-0885-3287-83718B73A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1170431"/>
            <a:ext cx="4875904" cy="5138923"/>
          </a:xfrm>
        </p:spPr>
        <p:txBody>
          <a:bodyPr anchor="ctr">
            <a:normAutofit/>
          </a:bodyPr>
          <a:lstStyle/>
          <a:p>
            <a:r>
              <a:rPr lang="hr-HR" sz="5000">
                <a:solidFill>
                  <a:schemeClr val="tx2"/>
                </a:solidFill>
              </a:rPr>
              <a:t>4. Koji od navedenih materijala ne bi koristio kao vodič u električnom uređaju i objasni zašto.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CF87F1-3B54-482D-A798-9F4A99449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816A95-2162-FE5F-B34A-43A74098D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5441" y="1170432"/>
            <a:ext cx="5002187" cy="51389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3600" dirty="0">
                <a:solidFill>
                  <a:schemeClr val="tx2"/>
                </a:solidFill>
              </a:rPr>
              <a:t>Staklo</a:t>
            </a:r>
          </a:p>
          <a:p>
            <a:pPr marL="0" indent="0">
              <a:buNone/>
            </a:pPr>
            <a:r>
              <a:rPr lang="hr-HR" sz="3600" dirty="0">
                <a:solidFill>
                  <a:schemeClr val="tx2"/>
                </a:solidFill>
              </a:rPr>
              <a:t>Bakar</a:t>
            </a:r>
          </a:p>
          <a:p>
            <a:pPr marL="0" indent="0">
              <a:buNone/>
            </a:pPr>
            <a:r>
              <a:rPr lang="hr-HR" sz="3600" dirty="0">
                <a:solidFill>
                  <a:schemeClr val="tx2"/>
                </a:solidFill>
              </a:rPr>
              <a:t>Guma</a:t>
            </a:r>
          </a:p>
          <a:p>
            <a:pPr marL="0" indent="0">
              <a:buNone/>
            </a:pPr>
            <a:r>
              <a:rPr lang="hr-HR" sz="3600" dirty="0">
                <a:solidFill>
                  <a:schemeClr val="tx2"/>
                </a:solidFill>
              </a:rPr>
              <a:t>Plastika</a:t>
            </a:r>
          </a:p>
          <a:p>
            <a:pPr marL="0" indent="0">
              <a:buNone/>
            </a:pPr>
            <a:r>
              <a:rPr lang="hr-HR" sz="3600" dirty="0">
                <a:solidFill>
                  <a:schemeClr val="tx2"/>
                </a:solidFill>
              </a:rPr>
              <a:t>Željezo</a:t>
            </a:r>
          </a:p>
          <a:p>
            <a:pPr marL="0" indent="0">
              <a:buNone/>
            </a:pPr>
            <a:r>
              <a:rPr lang="hr-HR" sz="3600" dirty="0">
                <a:solidFill>
                  <a:schemeClr val="tx2"/>
                </a:solidFill>
              </a:rPr>
              <a:t>Grafit</a:t>
            </a:r>
          </a:p>
          <a:p>
            <a:pPr marL="0" indent="0">
              <a:buNone/>
            </a:pPr>
            <a:endParaRPr lang="hr-HR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hr-HR" sz="1800" dirty="0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994C9B-C550-4E20-89C5-83F12CB5A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6AE491-4898-437E-9E32-86A2F1920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F55C76-861C-49BA-925A-099CA01184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494BE9A-C1C3-41FE-B2E9-6DBE5EBA2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183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D28709-5CB7-44D6-B3BC-B1C015D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E2FDE4-8ECB-4D0B-B871-D4EE52606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Zabranjeno">
            <a:extLst>
              <a:ext uri="{FF2B5EF4-FFF2-40B4-BE49-F238E27FC236}">
                <a16:creationId xmlns:a16="http://schemas.microsoft.com/office/drawing/2014/main" id="{D1278C93-94D1-71FB-122E-01537243334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8165" y="1261982"/>
            <a:ext cx="5258906" cy="525890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8E7EC7B-0FA3-412E-E395-51A0AF1BD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68" y="1169982"/>
            <a:ext cx="10530318" cy="27363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5. Struju ne vidimo, ali kod glačala ju osjetimo prema….</a:t>
            </a:r>
            <a:br>
              <a:rPr lang="en-US" sz="61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610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C09A4F-8DE1-4622-BAE9-9E65C0252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DAD8094-670D-4F60-875A-A60C3CD0C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B97FD1C-2756-4C3B-9EA4-69F478100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63DAE67-4E3B-405B-BE8E-9D6444C616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B3572FF-9A6D-4F25-8AE0-EC00386D7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3075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8E3154F-9E62-B437-AFDA-34E447E29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6. Nacrtaj serijski spoj trošila i objasni karakteristike navedenog spoja.</a:t>
            </a: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098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E70BD5D-17E6-4887-A29F-C82092681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381AC9-41D0-4F64-874D-F7C128E77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D9586CA-0C56-A306-ED1E-4590781F3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68" y="1275388"/>
            <a:ext cx="5200758" cy="47421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7. Koje materijale privlači magnet?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8A5DF33-EFF2-38C7-C28C-7362CA0AC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8808" y="1275388"/>
            <a:ext cx="4867609" cy="47421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Nikal, </a:t>
            </a:r>
            <a:r>
              <a:rPr lang="en-US" sz="24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kobalt</a:t>
            </a:r>
            <a:r>
              <a: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4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željezo</a:t>
            </a:r>
            <a:r>
              <a: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čelik</a:t>
            </a:r>
            <a:r>
              <a: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1ACF57B-159D-40AE-9C57-EACD051BF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9AE11E-3B1F-4D93-938C-76CBDCDA9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6FABAA-8D3A-4BCB-BBCE-A466E774C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FC2EAA-6F28-4A86-B46F-7807EE370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011AC17-0BC9-42B5-BDF7-2ECE8C6FEA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220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E70BD5D-17E6-4887-A29F-C82092681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5939F1-8E21-4645-B1BA-57D613303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238032"/>
            <a:ext cx="12192000" cy="5619968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2B7FA29-24DF-2AD1-F6AB-6F6A68B84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68" y="1275388"/>
            <a:ext cx="5200758" cy="47421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8. Što znači da je tijelo elektrizirano?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5BA5E72-0FA0-FB5A-E6BF-0DBF4A797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8808" y="1275388"/>
            <a:ext cx="4867609" cy="47421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Predalo</a:t>
            </a:r>
            <a:r>
              <a: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24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elektrone</a:t>
            </a:r>
            <a:r>
              <a: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nekom</a:t>
            </a:r>
            <a:r>
              <a: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drugom</a:t>
            </a:r>
            <a:r>
              <a: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tijelu</a:t>
            </a:r>
            <a:r>
              <a: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ili</a:t>
            </a:r>
            <a:r>
              <a: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24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primilo</a:t>
            </a:r>
            <a:r>
              <a: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elektrone</a:t>
            </a:r>
            <a:r>
              <a: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s </a:t>
            </a:r>
            <a:r>
              <a:rPr lang="en-US" sz="24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drugog</a:t>
            </a:r>
            <a:r>
              <a: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tijela</a:t>
            </a:r>
            <a:r>
              <a: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CE00B4-43C9-4DE5-A4D7-7CCB66019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F4F6F7-68E5-42EC-BE8F-A227F9E06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0EB0BCA-EECE-4411-93E8-F080543C1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083867B-78BF-4FEC-BE66-7308BACBE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704AD45-59E0-44EA-8773-56F456728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546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408</Words>
  <Application>Microsoft Office PowerPoint</Application>
  <PresentationFormat>Široki zaslon</PresentationFormat>
  <Paragraphs>56</Paragraphs>
  <Slides>29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Tema sustava Office</vt:lpstr>
      <vt:lpstr>Ponavljanje za pisanu provjeru 8. razred</vt:lpstr>
      <vt:lpstr>1. Koje će žaruljice svijetliti na slici? Zašto? </vt:lpstr>
      <vt:lpstr>2. Koji od navedenih materijala ne bi koristio kao izolator u električnom uređaju i objasni zašto.</vt:lpstr>
      <vt:lpstr>3. Nacrtaj simbol za:</vt:lpstr>
      <vt:lpstr>4. Koji od navedenih materijala ne bi koristio kao vodič u električnom uređaju i objasni zašto.</vt:lpstr>
      <vt:lpstr>5. Struju ne vidimo, ali kod glačala ju osjetimo prema…. </vt:lpstr>
      <vt:lpstr>6. Nacrtaj serijski spoj trošila i objasni karakteristike navedenog spoja.</vt:lpstr>
      <vt:lpstr>7. Koje materijale privlači magnet?</vt:lpstr>
      <vt:lpstr>8. Što znači da je tijelo elektrizirano?</vt:lpstr>
      <vt:lpstr>9. U metalima električnu struju čini usmjereno gibanje:</vt:lpstr>
      <vt:lpstr>10. Kako se štitimo od kratkog spoja?</vt:lpstr>
      <vt:lpstr>11. Na shemi napravi kratki spoj i strelicama prikaži smjer struje.</vt:lpstr>
      <vt:lpstr>12. Magneti se u nacrtanim slučajevima:</vt:lpstr>
      <vt:lpstr>13. Oersted je pokusom pokazao ________ djelovanje električne struje.</vt:lpstr>
      <vt:lpstr>14. Odredi hoće li žaruljice raditi na spojevima:</vt:lpstr>
      <vt:lpstr>15. Objasni situaciju na skici.</vt:lpstr>
      <vt:lpstr>16. Kako biste najjednstavnije provjerili je li spoj paralelan ili serijski?</vt:lpstr>
      <vt:lpstr>17. Zemljin sjeverni magnetski pol nalazi se u blizini:</vt:lpstr>
      <vt:lpstr>18. Magnet je privukao čavao. Označi na čavlu magnetske polove.</vt:lpstr>
      <vt:lpstr>19. Najslabije magnetsko djelovanje ima:  </vt:lpstr>
      <vt:lpstr>20. Najjače magnetsko djelovanje ima:  </vt:lpstr>
      <vt:lpstr>21. Od čega se sastoji atom?</vt:lpstr>
      <vt:lpstr>22. Dvije loptice vise na najlonskim nitima. Naelektrizirali smo ih suprotnim i po veličini jednakim nabojima. Kad su se loptice dodirnule, privlačna sila je nestala. Zašto?</vt:lpstr>
      <vt:lpstr>23. Baloni su elektrizirani. Balon D ima negativan naboj. Označi naboj na balonima A, B i C.</vt:lpstr>
      <vt:lpstr>24. Stvarni smjer električne struje je od ______ prema ______ polu.</vt:lpstr>
      <vt:lpstr>25. Kako su elektrizirani baloni?</vt:lpstr>
      <vt:lpstr>26. Negativno naelektrizirani štap približimo kugli elektroskopa. Koja slika najbolje prikazuje raspodjelu naboja na elektroskopu? </vt:lpstr>
      <vt:lpstr>27. Proučite sheme. Koje sheme predstavljaju paralelan spoj? </vt:lpstr>
      <vt:lpstr>Radna bilježnica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Ulazna kartica</dc:title>
  <dc:creator>Matea Bošnjaković</dc:creator>
  <cp:lastModifiedBy>Matea Bošnjaković</cp:lastModifiedBy>
  <cp:revision>3</cp:revision>
  <dcterms:created xsi:type="dcterms:W3CDTF">2023-10-15T08:45:11Z</dcterms:created>
  <dcterms:modified xsi:type="dcterms:W3CDTF">2023-10-17T13:20:18Z</dcterms:modified>
</cp:coreProperties>
</file>