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42FE-E00B-4FAF-8F73-F722060E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978408"/>
            <a:ext cx="10506991" cy="2531555"/>
          </a:xfrm>
          <a:prstGeom prst="rect">
            <a:avLst/>
          </a:prstGeom>
        </p:spPr>
        <p:txBody>
          <a:bodyPr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1CCE2-4461-473E-B23C-34C8CCF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3602038"/>
            <a:ext cx="10506991" cy="227755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551A-CE2F-4E35-A714-B1F04D4B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C907-6594-4DFF-A32B-449C3BA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76D75-E9DA-4660-AC52-51BA63FC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3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999A10-4355-4A13-B008-196B21ABE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2600" y="483576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192" y="3103131"/>
            <a:ext cx="10506991" cy="30929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B596B8-8230-4695-8D76-F06AFA815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EBF93-5FD9-4F4E-8485-7B937145C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20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41710" y="978408"/>
            <a:ext cx="2947881" cy="51247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632" y="978408"/>
            <a:ext cx="7256453" cy="5124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7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2905-6D2E-4319-9521-61452AB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2C6B-EA5D-4D97-BC84-6C860D5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1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B299E6-11CC-4181-86C3-528A13F1F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22232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9"/>
            <a:ext cx="10515600" cy="271676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4171445"/>
            <a:ext cx="10515600" cy="1918205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F0049-0231-4557-A707-569556F0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3922232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7A0DB1-87C8-4BF4-B2A2-F9CA6ED0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C29209-8A8F-48A7-8BA2-AFADA37CB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84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BE9C-AE7C-4C39-9694-C32D6939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483577"/>
            <a:ext cx="11147071" cy="243482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978408"/>
            <a:ext cx="1114707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0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12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A86D8-2A29-4A0E-AEA0-39B41C418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85E13E-918A-4D04-9E84-94148D7C8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87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1" y="978407"/>
            <a:ext cx="11145039" cy="1339584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632" y="2500921"/>
            <a:ext cx="5346222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632" y="3428999"/>
            <a:ext cx="5346222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120" y="2500921"/>
            <a:ext cx="5372551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120" y="3428999"/>
            <a:ext cx="5372551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EC22A-DA46-460C-B865-D928C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632" y="641908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B2B67-714C-46DA-85E5-598B4244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9591" y="-7190"/>
            <a:ext cx="640080" cy="365125"/>
          </a:xfrm>
        </p:spPr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2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4B6724-AB30-4E7C-BE2B-ECD94FF1B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33311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591509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C6F70-D800-4067-A36A-5BBFC8018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393331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B66CB6-8988-4FBA-8524-726765A5F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422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9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8"/>
            <a:ext cx="4287393" cy="2450592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44648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8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7"/>
            <a:ext cx="4287393" cy="2450593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5"/>
            <a:ext cx="64464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0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7A535-3CAC-46BC-B2B2-3AE83EC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2153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BDBD-59EC-46ED-BE79-6D37B53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1F5C-FD3D-42C7-90F4-5ECE6FFCF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4632" y="1005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3D50-6D0B-4963-97B9-A32AE632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5E08-CAC3-4C87-B143-5F8956AE9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17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B7ED41-F3D7-4286-AD0B-B4A216D7E1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409" y="489853"/>
            <a:ext cx="6186871" cy="5858102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08BF361-3378-BA16-2DBE-36CB08D65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976152"/>
            <a:ext cx="5613399" cy="5024920"/>
          </a:xfrm>
        </p:spPr>
        <p:txBody>
          <a:bodyPr anchor="ctr">
            <a:normAutofit/>
          </a:bodyPr>
          <a:lstStyle/>
          <a:p>
            <a:r>
              <a:rPr lang="hr-HR" dirty="0"/>
              <a:t>Ponovimo!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14F7EC0-B8AC-4E93-A415-71AF71B12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4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1DE8A22-84FC-103C-2BC2-07A67112A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7624" y="976158"/>
            <a:ext cx="4440589" cy="5024931"/>
          </a:xfrm>
        </p:spPr>
        <p:txBody>
          <a:bodyPr anchor="ctr"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Čime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mjerimo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električnu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struju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Kako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se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ampermetar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uključuje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u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strujni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krug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Mijenja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li se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električna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struja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pri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prolasku</a:t>
            </a:r>
            <a:r>
              <a:rPr lang="hr-HR" altLang="sr-Latn-RS" dirty="0"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žaruljicom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Kolika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je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električna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struja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u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strujnome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krugu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sa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serijski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spojenim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trošilima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Kolika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je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električna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struja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u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strujnome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krugu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s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paralelno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spojenim</a:t>
            </a:r>
            <a:r>
              <a:rPr lang="hr-HR" altLang="sr-Latn-RS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sr-Latn-RS" dirty="0" err="1">
                <a:latin typeface="+mn-lt"/>
                <a:cs typeface="Arial" panose="020B0604020202020204" pitchFamily="34" charset="0"/>
              </a:rPr>
              <a:t>trošilima</a:t>
            </a:r>
            <a:r>
              <a:rPr lang="en-US" altLang="sr-Latn-RS" dirty="0">
                <a:latin typeface="+mn-lt"/>
                <a:cs typeface="Arial" panose="020B0604020202020204" pitchFamily="34" charset="0"/>
              </a:rPr>
              <a:t>?</a:t>
            </a:r>
            <a:endParaRPr lang="hr-HR" altLang="sr-Latn-RS" dirty="0">
              <a:latin typeface="+mn-lt"/>
              <a:cs typeface="Arial" panose="020B0604020202020204" pitchFamily="34" charset="0"/>
            </a:endParaRPr>
          </a:p>
          <a:p>
            <a:endParaRPr lang="hr-HR" sz="20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6F0AD64-835F-42E2-B4C7-47A77348A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05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B7ED41-F3D7-4286-AD0B-B4A216D7E1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409" y="489853"/>
            <a:ext cx="6186871" cy="5858102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9E7D8FC-B6C6-B837-D613-F3AE6AC95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976152"/>
            <a:ext cx="5613399" cy="502492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5600" dirty="0"/>
              <a:t>8. Kolika jakost struje teče vod</a:t>
            </a:r>
            <a:r>
              <a:rPr lang="hr-HR" sz="5600" dirty="0"/>
              <a:t>ičem ako u 18 sekundi vodičem prođe naboj od 540 kulona?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14F7EC0-B8AC-4E93-A415-71AF71B12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4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CCFA837-5891-16AB-63B7-53E5C5456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7624" y="976158"/>
            <a:ext cx="4440589" cy="5024931"/>
          </a:xfrm>
        </p:spPr>
        <p:txBody>
          <a:bodyPr anchor="ctr">
            <a:normAutofit/>
          </a:bodyPr>
          <a:lstStyle/>
          <a:p>
            <a:endParaRPr lang="hr-HR" sz="200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6F0AD64-835F-42E2-B4C7-47A77348A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714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F050D1-E002-9CEB-63B4-B3E47F66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3AE5B74-2A41-EC0E-F712-1C92CF2B4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708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A88D0-E295-4CF3-934C-6423EACEB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EBC5B404-83FC-AE3B-D138-D2441429E0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855" r="-1" b="6657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5F3C93B8-A167-3C25-9F17-E177E02D6A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732032"/>
            <a:ext cx="6900839" cy="2736390"/>
          </a:xfrm>
        </p:spPr>
        <p:txBody>
          <a:bodyPr anchor="t">
            <a:normAutofit/>
          </a:bodyPr>
          <a:lstStyle/>
          <a:p>
            <a:r>
              <a:rPr lang="hr-HR" sz="8000" dirty="0">
                <a:solidFill>
                  <a:srgbClr val="FFFFFF"/>
                </a:solidFill>
              </a:rPr>
              <a:t>ZADATCI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A8BABC6-98A5-12DA-D414-DDEB53CCC9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6565" y="4201721"/>
            <a:ext cx="4986084" cy="1949813"/>
          </a:xfrm>
        </p:spPr>
        <p:txBody>
          <a:bodyPr anchor="b">
            <a:normAutofit/>
          </a:bodyPr>
          <a:lstStyle/>
          <a:p>
            <a:pPr algn="r"/>
            <a:endParaRPr lang="hr-HR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4E56A8-93D5-4BE3-AE61-84677331A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492A0C-1773-477B-83B5-C707CB057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203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Naslov 1">
                <a:extLst>
                  <a:ext uri="{FF2B5EF4-FFF2-40B4-BE49-F238E27FC236}">
                    <a16:creationId xmlns:a16="http://schemas.microsoft.com/office/drawing/2014/main" id="{D6F1D4EB-9932-5A18-7366-FBF3181F8D0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82601" y="799418"/>
                <a:ext cx="5613398" cy="2929357"/>
              </a:xfrm>
            </p:spPr>
            <p:txBody>
              <a:bodyPr anchor="t">
                <a:norm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hr-HR" sz="3400" dirty="0"/>
                  <a:t>1. Tri jednake žaruljice spojene su kao na slici. Ampermetar A pokazuje jakost struje 0,6 A. Koliku struju pokazuju ampermetri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3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3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hr-HR" sz="3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r-HR" sz="3400" dirty="0"/>
                  <a:t> 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3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3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hr-HR" sz="3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hr-HR" sz="3400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hr-HR" sz="3400" dirty="0"/>
                  <a:t> </a:t>
                </a:r>
              </a:p>
            </p:txBody>
          </p:sp>
        </mc:Choice>
        <mc:Fallback>
          <p:sp>
            <p:nvSpPr>
              <p:cNvPr id="2" name="Naslov 1">
                <a:extLst>
                  <a:ext uri="{FF2B5EF4-FFF2-40B4-BE49-F238E27FC236}">
                    <a16:creationId xmlns:a16="http://schemas.microsoft.com/office/drawing/2014/main" id="{D6F1D4EB-9932-5A18-7366-FBF3181F8D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82601" y="799418"/>
                <a:ext cx="5613398" cy="2929357"/>
              </a:xfrm>
              <a:blipFill>
                <a:blip r:embed="rId2"/>
                <a:stretch>
                  <a:fillRect l="-3040" t="-4574" r="-977" b="-582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798BAA-F47F-445E-A38F-F380022AC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4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38D7BD-E28E-33A9-17C8-6F0E85623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3728775"/>
            <a:ext cx="5533671" cy="2299681"/>
          </a:xfrm>
        </p:spPr>
        <p:txBody>
          <a:bodyPr anchor="b">
            <a:normAutofit/>
          </a:bodyPr>
          <a:lstStyle/>
          <a:p>
            <a:pPr algn="r"/>
            <a:endParaRPr lang="hr-HR" sz="20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87C4A0B-13BB-43F1-BDEE-B26E8DA3B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Opis nije dostupan.">
            <a:extLst>
              <a:ext uri="{FF2B5EF4-FFF2-40B4-BE49-F238E27FC236}">
                <a16:creationId xmlns:a16="http://schemas.microsoft.com/office/drawing/2014/main" id="{7665CDC2-1564-41C0-AEC2-F9A16C2E4F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49" t="17674" r="16392" b="14573"/>
          <a:stretch/>
        </p:blipFill>
        <p:spPr bwMode="auto">
          <a:xfrm rot="16200000">
            <a:off x="7240970" y="1818752"/>
            <a:ext cx="2627500" cy="5852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5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A80384A-69A6-5810-8BE8-CB55D53F2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799418"/>
            <a:ext cx="5613398" cy="2929357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hr-HR" sz="4000" dirty="0"/>
              <a:t>2. Žaruljice su u strujnome krugu na slici jednake. Kolika je struja kroz svaku žaruljicu?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798BAA-F47F-445E-A38F-F380022AC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4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F202597-08E8-1877-2C12-A2A7F7E02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3728775"/>
            <a:ext cx="5533671" cy="2299681"/>
          </a:xfrm>
        </p:spPr>
        <p:txBody>
          <a:bodyPr anchor="b">
            <a:normAutofit/>
          </a:bodyPr>
          <a:lstStyle/>
          <a:p>
            <a:pPr algn="r"/>
            <a:endParaRPr lang="hr-HR" sz="20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87C4A0B-13BB-43F1-BDEE-B26E8DA3B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Opis nije dostupan.">
            <a:extLst>
              <a:ext uri="{FF2B5EF4-FFF2-40B4-BE49-F238E27FC236}">
                <a16:creationId xmlns:a16="http://schemas.microsoft.com/office/drawing/2014/main" id="{F0558B51-29F4-3088-3E67-A8C26A3750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74" t="17334" r="6543" b="11657"/>
          <a:stretch/>
        </p:blipFill>
        <p:spPr bwMode="auto">
          <a:xfrm rot="16200000">
            <a:off x="7051040" y="2081886"/>
            <a:ext cx="3362960" cy="48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16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Naslov 1">
                <a:extLst>
                  <a:ext uri="{FF2B5EF4-FFF2-40B4-BE49-F238E27FC236}">
                    <a16:creationId xmlns:a16="http://schemas.microsoft.com/office/drawing/2014/main" id="{C21E492F-6511-9182-F67D-0866EA38AE1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82601" y="799418"/>
                <a:ext cx="5613398" cy="2929357"/>
              </a:xfrm>
            </p:spPr>
            <p:txBody>
              <a:bodyPr anchor="t">
                <a:norm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hr-HR" sz="3400" dirty="0"/>
                  <a:t>3. Spojili smo strujni krug kao na slici. Ampermetar A pokazuje struju 0,8 A, a ampermetar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3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3400" b="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hr-HR" sz="34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r-HR" sz="3400" dirty="0"/>
                  <a:t> pokazuje struju 0,3 A. Koliku struju pokazuju ostali ampermetri?</a:t>
                </a:r>
              </a:p>
            </p:txBody>
          </p:sp>
        </mc:Choice>
        <mc:Fallback>
          <p:sp>
            <p:nvSpPr>
              <p:cNvPr id="2" name="Naslov 1">
                <a:extLst>
                  <a:ext uri="{FF2B5EF4-FFF2-40B4-BE49-F238E27FC236}">
                    <a16:creationId xmlns:a16="http://schemas.microsoft.com/office/drawing/2014/main" id="{C21E492F-6511-9182-F67D-0866EA38AE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82601" y="799418"/>
                <a:ext cx="5613398" cy="2929357"/>
              </a:xfrm>
              <a:blipFill>
                <a:blip r:embed="rId2"/>
                <a:stretch>
                  <a:fillRect l="-3040" t="-4574" r="-869" b="-602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798BAA-F47F-445E-A38F-F380022AC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4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9E482DF-802E-FAAD-F0A4-4EB396E39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3728775"/>
            <a:ext cx="5533671" cy="2299681"/>
          </a:xfrm>
        </p:spPr>
        <p:txBody>
          <a:bodyPr anchor="b">
            <a:normAutofit/>
          </a:bodyPr>
          <a:lstStyle/>
          <a:p>
            <a:pPr algn="r"/>
            <a:endParaRPr lang="hr-HR" sz="20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87C4A0B-13BB-43F1-BDEE-B26E8DA3B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Opis nije dostupan.">
            <a:extLst>
              <a:ext uri="{FF2B5EF4-FFF2-40B4-BE49-F238E27FC236}">
                <a16:creationId xmlns:a16="http://schemas.microsoft.com/office/drawing/2014/main" id="{7F964D9C-38CF-9073-1465-CA731FF2A2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37" t="13185" r="15438" b="26222"/>
          <a:stretch/>
        </p:blipFill>
        <p:spPr bwMode="auto">
          <a:xfrm rot="16200000">
            <a:off x="7320577" y="2071752"/>
            <a:ext cx="3031944" cy="5560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67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Naslov 1">
                <a:extLst>
                  <a:ext uri="{FF2B5EF4-FFF2-40B4-BE49-F238E27FC236}">
                    <a16:creationId xmlns:a16="http://schemas.microsoft.com/office/drawing/2014/main" id="{14EA0171-D978-B123-4F41-9B2E2D03B56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82601" y="799418"/>
                <a:ext cx="5613398" cy="2929357"/>
              </a:xfrm>
            </p:spPr>
            <p:txBody>
              <a:bodyPr anchor="t">
                <a:norm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hr-HR" sz="3400" dirty="0"/>
                  <a:t>4.  Dvije žaruljice spojene su kao na slici. Ampermetar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3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3400" b="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hr-HR" sz="34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hr-HR" sz="3400" dirty="0"/>
                  <a:t> pokazuje struju 0,5 A. Koliki naboj prođe žaruljicom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3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3400" b="0" i="1">
                            <a:latin typeface="Cambria Math" panose="02040503050406030204" pitchFamily="18" charset="0"/>
                          </a:rPr>
                          <m:t>Ž</m:t>
                        </m:r>
                      </m:e>
                      <m:sub>
                        <m:r>
                          <a:rPr lang="hr-HR" sz="34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r-HR" sz="3400" dirty="0"/>
                  <a:t> u jednoj minuti? </a:t>
                </a:r>
              </a:p>
            </p:txBody>
          </p:sp>
        </mc:Choice>
        <mc:Fallback>
          <p:sp>
            <p:nvSpPr>
              <p:cNvPr id="2" name="Naslov 1">
                <a:extLst>
                  <a:ext uri="{FF2B5EF4-FFF2-40B4-BE49-F238E27FC236}">
                    <a16:creationId xmlns:a16="http://schemas.microsoft.com/office/drawing/2014/main" id="{14EA0171-D978-B123-4F41-9B2E2D03B5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82601" y="799418"/>
                <a:ext cx="5613398" cy="2929357"/>
              </a:xfrm>
              <a:blipFill>
                <a:blip r:embed="rId2"/>
                <a:stretch>
                  <a:fillRect l="-3040" t="-4574" r="-152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798BAA-F47F-445E-A38F-F380022AC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4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D94989A-A33E-8848-5072-71DD7F380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3728775"/>
            <a:ext cx="5533671" cy="2299681"/>
          </a:xfrm>
        </p:spPr>
        <p:txBody>
          <a:bodyPr anchor="b">
            <a:normAutofit/>
          </a:bodyPr>
          <a:lstStyle/>
          <a:p>
            <a:pPr algn="r"/>
            <a:endParaRPr lang="hr-HR" sz="20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87C4A0B-13BB-43F1-BDEE-B26E8DA3B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98" name="Picture 2" descr="Opis nije dostupan.">
            <a:extLst>
              <a:ext uri="{FF2B5EF4-FFF2-40B4-BE49-F238E27FC236}">
                <a16:creationId xmlns:a16="http://schemas.microsoft.com/office/drawing/2014/main" id="{CFD2BB1E-4964-74CF-717C-81FF0882B3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8" t="18520" r="8762" b="36147"/>
          <a:stretch/>
        </p:blipFill>
        <p:spPr bwMode="auto">
          <a:xfrm rot="16200000">
            <a:off x="6935463" y="1926584"/>
            <a:ext cx="3700789" cy="4058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126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B7ED41-F3D7-4286-AD0B-B4A216D7E1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409" y="489853"/>
            <a:ext cx="6186871" cy="5858102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007B7E3-4931-4BB6-C9DC-10B11128D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976152"/>
            <a:ext cx="5613399" cy="502492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r-HR" sz="4000" dirty="0"/>
              <a:t>5. Koliko dugo određenom točkom strujnoga kruga prolazi naboj 1 C ako je jakost struje u krugu 0,02 A?</a:t>
            </a:r>
            <a:br>
              <a:rPr lang="hr-HR" sz="3100" dirty="0"/>
            </a:br>
            <a:br>
              <a:rPr lang="hr-HR" sz="3100" dirty="0"/>
            </a:br>
            <a:endParaRPr lang="hr-HR" sz="31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14F7EC0-B8AC-4E93-A415-71AF71B12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4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6F0AD64-835F-42E2-B4C7-47A77348A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93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B7ED41-F3D7-4286-AD0B-B4A216D7E1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409" y="489853"/>
            <a:ext cx="6186871" cy="5858102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slov 3">
            <a:extLst>
              <a:ext uri="{FF2B5EF4-FFF2-40B4-BE49-F238E27FC236}">
                <a16:creationId xmlns:a16="http://schemas.microsoft.com/office/drawing/2014/main" id="{8DC0A3B7-EED2-AB77-B8F7-A7F4AFC300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82601" y="976152"/>
            <a:ext cx="5613399" cy="502492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r-HR" sz="5100" dirty="0"/>
              <a:t>6. Kroz jednu žarulju prođe naboj od 450 C za 5 min, a kroz drugu od 15 C za 10 s. U kojoj je žarulji struja veća?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14F7EC0-B8AC-4E93-A415-71AF71B12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4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62F8774-3AD7-53D0-6FAD-7F73A3414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7624" y="976158"/>
            <a:ext cx="4440589" cy="5024931"/>
          </a:xfrm>
        </p:spPr>
        <p:txBody>
          <a:bodyPr anchor="ctr">
            <a:normAutofit/>
          </a:bodyPr>
          <a:lstStyle/>
          <a:p>
            <a:endParaRPr lang="hr-HR" sz="200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6F0AD64-835F-42E2-B4C7-47A77348A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372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2B0CFF1-78D7-4A83-A95E-71F9E38316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B7ED41-F3D7-4286-AD0B-B4A216D7E1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409" y="489853"/>
            <a:ext cx="6186871" cy="5858102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A01DC5FB-A23C-6D98-157B-67DE1AF2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1" y="976152"/>
            <a:ext cx="5613399" cy="502492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r-HR" sz="5600" dirty="0"/>
              <a:t>7. Vodičem teče struja jakosti 8 A. Kolika količina naboja prođe vodičem za tri minute?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14F7EC0-B8AC-4E93-A415-71AF71B12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4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8C24420-2CCC-9915-CEE3-2C44E252F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7624" y="976158"/>
            <a:ext cx="4440589" cy="5024931"/>
          </a:xfrm>
        </p:spPr>
        <p:txBody>
          <a:bodyPr anchor="ctr">
            <a:normAutofit/>
          </a:bodyPr>
          <a:lstStyle/>
          <a:p>
            <a:endParaRPr lang="hr-HR" sz="200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6F0AD64-835F-42E2-B4C7-47A77348A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365795"/>
      </p:ext>
    </p:extLst>
  </p:cSld>
  <p:clrMapOvr>
    <a:masterClrMapping/>
  </p:clrMapOvr>
</p:sld>
</file>

<file path=ppt/theme/theme1.xml><?xml version="1.0" encoding="utf-8"?>
<a:theme xmlns:a="http://schemas.openxmlformats.org/drawingml/2006/main" name="LevelVTI">
  <a:themeElements>
    <a:clrScheme name="AnalogousFromRegularSeedRightStep">
      <a:dk1>
        <a:srgbClr val="000000"/>
      </a:dk1>
      <a:lt1>
        <a:srgbClr val="FFFFFF"/>
      </a:lt1>
      <a:dk2>
        <a:srgbClr val="2E1B30"/>
      </a:dk2>
      <a:lt2>
        <a:srgbClr val="F3F0F0"/>
      </a:lt2>
      <a:accent1>
        <a:srgbClr val="45AFAD"/>
      </a:accent1>
      <a:accent2>
        <a:srgbClr val="3B82B1"/>
      </a:accent2>
      <a:accent3>
        <a:srgbClr val="4D63C3"/>
      </a:accent3>
      <a:accent4>
        <a:srgbClr val="593EB3"/>
      </a:accent4>
      <a:accent5>
        <a:srgbClr val="994DC3"/>
      </a:accent5>
      <a:accent6>
        <a:srgbClr val="B13BAA"/>
      </a:accent6>
      <a:hlink>
        <a:srgbClr val="BF3F42"/>
      </a:hlink>
      <a:folHlink>
        <a:srgbClr val="7F7F7F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242</Words>
  <Application>Microsoft Office PowerPoint</Application>
  <PresentationFormat>Široki zaslon</PresentationFormat>
  <Paragraphs>15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Cambria Math</vt:lpstr>
      <vt:lpstr>Seaford</vt:lpstr>
      <vt:lpstr>LevelVTI</vt:lpstr>
      <vt:lpstr>Ponovimo!</vt:lpstr>
      <vt:lpstr>ZADATCI</vt:lpstr>
      <vt:lpstr>1. Tri jednake žaruljice spojene su kao na slici. Ampermetar A pokazuje jakost struje 0,6 A. Koliku struju pokazuju ampermetri A_2 i A_3? </vt:lpstr>
      <vt:lpstr>2. Žaruljice su u strujnome krugu na slici jednake. Kolika je struja kroz svaku žaruljicu?</vt:lpstr>
      <vt:lpstr>3. Spojili smo strujni krug kao na slici. Ampermetar A pokazuje struju 0,8 A, a ampermetar A_1 pokazuje struju 0,3 A. Koliku struju pokazuju ostali ampermetri?</vt:lpstr>
      <vt:lpstr>4.  Dvije žaruljice spojene su kao na slici. Ampermetar A_1 pokazuje struju 0,5 A. Koliki naboj prođe žaruljicom Ž_2 u jednoj minuti? </vt:lpstr>
      <vt:lpstr>5. Koliko dugo određenom točkom strujnoga kruga prolazi naboj 1 C ako je jakost struje u krugu 0,02 A?  </vt:lpstr>
      <vt:lpstr>6. Kroz jednu žarulju prođe naboj od 450 C za 5 min, a kroz drugu od 15 C za 10 s. U kojoj je žarulji struja veća?</vt:lpstr>
      <vt:lpstr>7. Vodičem teče struja jakosti 8 A. Kolika količina naboja prođe vodičem za tri minute?</vt:lpstr>
      <vt:lpstr>8. Kolika jakost struje teče vodičem ako u 18 sekundi vodičem prođe naboj od 540 kulona?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Ponovimo!</dc:title>
  <dc:creator>Matea Bošnjaković</dc:creator>
  <cp:lastModifiedBy>Matea Bošnjaković</cp:lastModifiedBy>
  <cp:revision>2</cp:revision>
  <dcterms:created xsi:type="dcterms:W3CDTF">2023-11-05T15:33:21Z</dcterms:created>
  <dcterms:modified xsi:type="dcterms:W3CDTF">2023-11-06T05:59:45Z</dcterms:modified>
</cp:coreProperties>
</file>